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73" r:id="rId5"/>
    <p:sldId id="263" r:id="rId6"/>
    <p:sldId id="260" r:id="rId7"/>
    <p:sldId id="264" r:id="rId8"/>
    <p:sldId id="265" r:id="rId9"/>
    <p:sldId id="268" r:id="rId10"/>
    <p:sldId id="266" r:id="rId11"/>
    <p:sldId id="267" r:id="rId12"/>
    <p:sldId id="270" r:id="rId13"/>
    <p:sldId id="269" r:id="rId14"/>
    <p:sldId id="271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5"/>
    <p:restoredTop sz="94675"/>
  </p:normalViewPr>
  <p:slideViewPr>
    <p:cSldViewPr snapToGrid="0" snapToObjects="1">
      <p:cViewPr varScale="1">
        <p:scale>
          <a:sx n="106" d="100"/>
          <a:sy n="106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C34A04-35B7-436A-A293-4C19F121C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7F15F6E-DC45-451E-AE63-2FB254C2A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7716A9-5F2D-4513-BB30-0DF92DDA0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9D6AE6D-3034-4387-9A08-AACB98110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1562B7-D7B7-48D5-8565-7DCAE54F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2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FC05AF-2AB7-4395-9B5C-ED2BB5944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076C05C-3EDF-4A69-ACAE-DD29DEC5B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B55217-A590-45F3-8AD5-1675C2EB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CB4122E-45E9-45EC-875B-21F7E9B53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3A8401-FBFC-4343-B4DA-520BAEC2D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75DA2AD-83DE-4541-B0EE-BD2D5B39B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8D36B94-4E0D-493A-812D-3C4738FCE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9E82BB-2A9A-4D74-84B9-353C1D39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46F694-E8C1-4BA8-825A-FDA3D6E1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CF778B9-80AF-4E29-A1B6-56525BDF6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0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4AD3ED-45AE-4A2F-9245-9C71A0FE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F89D69-7841-4124-9F6E-4F044870A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5E59BC-A506-49C6-9F9B-A855837E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A1C30D-8576-4446-986B-732D8FC7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1ACA27-E786-44EF-AEF2-45FEC8845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6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9F8270-2C8C-4148-91B4-39EEFD8DF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516C727-79FF-48C5-B367-38AF5E777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21545A-4E73-4B0D-855B-D969FF25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53379F-A068-474A-96F5-8D540DB4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C395FEF-18B0-4101-B498-F9B31508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4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78DDAF-1458-418B-BEA2-011CEEE8C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D2E1C0-EF13-4814-B307-E5AAE334C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E58D46F-F597-4915-B47D-25A55A797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A3BED1D-9F19-41CD-A05B-45C985A6D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6645E44-E609-429A-879B-4BEED2811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14B55F9-108C-4FFE-B99F-93695353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0F9183-DDDE-4D79-9B67-E74CB65EE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906B9C8-5083-4D35-B2E5-A981EB9FB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60B3421-0AF8-49B3-A9E7-EBC180F1E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25B1B46-76C7-4BB2-99DE-F1A50B429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F113EA9-B4D0-45C9-828A-30A753D16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6751AC6-9BE6-4529-A9B3-ADD2914B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793E549-EA06-4834-924E-5E09D121E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3426FE3-D893-4C0A-AF6D-3374E02A0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3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64E7BD-2CAF-42F4-A60C-5ECD28A17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66809F7-0C99-4802-9F56-68B165D6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DD45C29-D015-4EE5-A9D9-3690A36C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C790340-76F6-45B2-B944-98C5121DA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53022FB-8C5C-431E-B457-56E20768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FC3E657-4F50-4867-8770-C0129D20A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61B3988-B170-48F5-9248-590A2B6B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6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E263C2-8555-412B-8BFC-A22E5DB45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20F8FF1-5919-4610-8B08-F4BA44CB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E3DA8DD-D586-4D14-8CFB-5B22B85BB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013D947-86AD-4AEC-997F-BC78D2E7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26E0F5-3CD3-4DD4-A0FD-E1670334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B8F8EC3-3B43-4A1B-BA69-5444F7E3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5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D43685-BB35-4CE4-AA02-3467E43F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B532FB5-1D37-4620-A7E9-BF391EF0F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5E37752-B28B-4565-A79E-D507A6558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DFE3E31-4FCD-4A65-A4AD-3F04D448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FE9405A-A5F4-41D8-94C9-A2375903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C27DB42-8058-4249-88CE-8D0843CC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5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979E2DF-01FC-4C1A-A0E4-15366D671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80C4EA5-6E1E-40C7-8968-D2E5E9E89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5D1710-DA02-4A03-9A8A-050CBF623D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17AE05-4F8E-4351-9677-179B70C3B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2BA565-402D-4B22-BB3A-A1688E47F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2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/>
              <a:t>Ch19.</a:t>
            </a:r>
            <a:r>
              <a:rPr kumimoji="1" lang="zh-TW" altLang="en-US" dirty="0"/>
              <a:t> </a:t>
            </a:r>
            <a:r>
              <a:rPr lang="zh-TW" altLang="zh-TW" dirty="0"/>
              <a:t>在</a:t>
            </a:r>
            <a:r>
              <a:rPr lang="en-US" altLang="zh-TW" dirty="0"/>
              <a:t>iOS</a:t>
            </a:r>
            <a:r>
              <a:rPr lang="zh-TW" altLang="zh-TW" dirty="0"/>
              <a:t>裝置上實作一個計算器的</a:t>
            </a:r>
            <a:r>
              <a:rPr lang="en-US" altLang="zh-TW" dirty="0"/>
              <a:t>App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0626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加法函式 </a:t>
            </a:r>
            <a:r>
              <a:rPr lang="en-US" altLang="zh-TW" dirty="0" err="1"/>
              <a:t>func</a:t>
            </a:r>
            <a:r>
              <a:rPr lang="en-US" altLang="zh-TW" dirty="0"/>
              <a:t> plus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先將目前的數字指派給</a:t>
            </a:r>
            <a:r>
              <a:rPr lang="en-US" altLang="zh-TW" dirty="0"/>
              <a:t> </a:t>
            </a:r>
            <a:r>
              <a:rPr lang="en-US" altLang="zh-TW" dirty="0" err="1"/>
              <a:t>firstNumber</a:t>
            </a:r>
            <a:r>
              <a:rPr lang="zh-TW" altLang="zh-TW" dirty="0"/>
              <a:t>，再將</a:t>
            </a:r>
            <a:r>
              <a:rPr lang="en-US" altLang="zh-TW" dirty="0"/>
              <a:t> Label </a:t>
            </a:r>
            <a:r>
              <a:rPr lang="zh-TW" altLang="zh-TW" dirty="0"/>
              <a:t>清空，接著將加號指派給</a:t>
            </a:r>
            <a:r>
              <a:rPr lang="en-US" altLang="zh-TW" dirty="0"/>
              <a:t> </a:t>
            </a:r>
            <a:r>
              <a:rPr lang="en-US" altLang="zh-TW" dirty="0" err="1"/>
              <a:t>currentSign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/>
              <a:t>firstNumber</a:t>
            </a:r>
            <a:r>
              <a:rPr lang="en-US" altLang="zh-TW" dirty="0"/>
              <a:t> = Double(</a:t>
            </a:r>
            <a:r>
              <a:rPr lang="en-US" altLang="zh-TW" dirty="0" err="1"/>
              <a:t>resultBar.text</a:t>
            </a:r>
            <a:r>
              <a:rPr lang="en-US" altLang="zh-TW" dirty="0"/>
              <a:t>!)!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err="1"/>
              <a:t>resultBar.text</a:t>
            </a:r>
            <a:r>
              <a:rPr lang="en-US" altLang="zh-TW" dirty="0"/>
              <a:t>! = "0"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err="1"/>
              <a:t>currentSign</a:t>
            </a:r>
            <a:r>
              <a:rPr lang="en-US" altLang="zh-TW" dirty="0"/>
              <a:t> = </a:t>
            </a:r>
            <a:r>
              <a:rPr lang="en-US" altLang="zh-TW" dirty="0" err="1"/>
              <a:t>Sign.plus</a:t>
            </a:r>
            <a:endParaRPr lang="en-US" altLang="zh-TW" dirty="0"/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r>
              <a:rPr lang="zh-TW" altLang="zh-TW" dirty="0"/>
              <a:t>其餘的三個運算符號也是相同的概念。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115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等於函式 </a:t>
            </a:r>
            <a:r>
              <a:rPr lang="en-US" altLang="zh-TW" dirty="0" err="1"/>
              <a:t>func</a:t>
            </a:r>
            <a:r>
              <a:rPr lang="en-US" altLang="zh-TW" dirty="0"/>
              <a:t> equal</a:t>
            </a:r>
            <a:r>
              <a:rPr lang="zh-TW" altLang="zh-TW" dirty="0"/>
              <a:t>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先判斷目前的運算符號是什麼，再來執行計算，如果還沒選擇任何符號，則就什麼都不做。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接著要做計算，先將後輸入的數字指派給</a:t>
            </a:r>
            <a:r>
              <a:rPr lang="en-US" altLang="zh-TW" dirty="0"/>
              <a:t> </a:t>
            </a:r>
            <a:r>
              <a:rPr lang="en-US" altLang="zh-TW" dirty="0" err="1"/>
              <a:t>secondNumber</a:t>
            </a:r>
            <a:r>
              <a:rPr lang="zh-TW" altLang="zh-TW" dirty="0"/>
              <a:t>，再執行兩數的計算後，指派給</a:t>
            </a:r>
            <a:r>
              <a:rPr lang="en-US" altLang="zh-TW" dirty="0"/>
              <a:t> </a:t>
            </a:r>
            <a:r>
              <a:rPr lang="en-US" altLang="zh-TW" dirty="0" err="1"/>
              <a:t>resultBar.text</a:t>
            </a:r>
            <a:r>
              <a:rPr lang="en-US" altLang="zh-TW" dirty="0"/>
              <a:t> </a:t>
            </a:r>
            <a:r>
              <a:rPr lang="zh-TW" altLang="zh-TW" dirty="0"/>
              <a:t>來顯示結果，同時也將</a:t>
            </a:r>
            <a:r>
              <a:rPr lang="en-US" altLang="zh-TW" dirty="0"/>
              <a:t> </a:t>
            </a:r>
            <a:r>
              <a:rPr lang="en-US" altLang="zh-TW" dirty="0" err="1"/>
              <a:t>currentSign</a:t>
            </a:r>
            <a:r>
              <a:rPr lang="en-US" altLang="zh-TW" dirty="0"/>
              <a:t> </a:t>
            </a:r>
            <a:r>
              <a:rPr lang="zh-TW" altLang="zh-TW" dirty="0"/>
              <a:t>的值指派為</a:t>
            </a:r>
            <a:r>
              <a:rPr lang="en-US" altLang="zh-TW" dirty="0"/>
              <a:t> </a:t>
            </a:r>
            <a:r>
              <a:rPr lang="en-US" altLang="zh-TW" dirty="0" err="1"/>
              <a:t>Sign.nothing</a:t>
            </a:r>
            <a:r>
              <a:rPr lang="zh-TW" altLang="zh-TW" dirty="0"/>
              <a:t>。</a:t>
            </a:r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435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/>
          </p:cNvSpPr>
          <p:nvPr/>
        </p:nvSpPr>
        <p:spPr>
          <a:xfrm>
            <a:off x="1274933" y="550614"/>
            <a:ext cx="9603275" cy="51643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28270"/>
              </p:ext>
            </p:extLst>
          </p:nvPr>
        </p:nvGraphicFramePr>
        <p:xfrm>
          <a:off x="2012570" y="69567"/>
          <a:ext cx="8128000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IBAction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equal(_ sender: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AnyObject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{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switch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currentSign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case .plus: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Double(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resultBar.text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!)!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resultBar.text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= String(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currentSign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Sign.nothing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case .minus: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Double(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resultBar.text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!)!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resultBar.text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= String(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currentSign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Sign.nothing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case .multi: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Double(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resultBar.text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!)!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resultBar.text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= String(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currentSign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Sign.nothing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case .division: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Double(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resultBar.text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!)!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resultBar.text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= String(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secondNumber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currentSign</a:t>
                      </a: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altLang="zh-TW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Sign.nothing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case .nothing: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break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zh-TW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864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清空數字 </a:t>
            </a:r>
            <a:r>
              <a:rPr kumimoji="1" lang="en-US" altLang="zh-TW" dirty="0" err="1"/>
              <a:t>func</a:t>
            </a:r>
            <a:r>
              <a:rPr kumimoji="1" lang="zh-TW" altLang="en-US" dirty="0"/>
              <a:t> </a:t>
            </a:r>
            <a:r>
              <a:rPr kumimoji="1" lang="en-US" altLang="zh-TW" dirty="0"/>
              <a:t>AC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用意在於清空所有的數值，回到還沒做任何動作時的狀態，所以只要將所有用到的數值歸零就行了。</a:t>
            </a:r>
            <a:endParaRPr lang="en-US" altLang="zh-TW" dirty="0"/>
          </a:p>
          <a:p>
            <a:endParaRPr kumimoji="1" lang="en-US" altLang="zh-TW" dirty="0"/>
          </a:p>
          <a:p>
            <a:pPr marL="0" indent="0">
              <a:buNone/>
            </a:pPr>
            <a:r>
              <a:rPr lang="en-US" altLang="zh-TW" dirty="0"/>
              <a:t>@</a:t>
            </a:r>
            <a:r>
              <a:rPr lang="en-US" altLang="zh-TW" dirty="0" err="1"/>
              <a:t>IBAction</a:t>
            </a:r>
            <a:r>
              <a:rPr lang="en-US" altLang="zh-TW" dirty="0"/>
              <a:t> </a:t>
            </a:r>
            <a:r>
              <a:rPr lang="en-US" altLang="zh-TW" dirty="0" err="1"/>
              <a:t>func</a:t>
            </a:r>
            <a:r>
              <a:rPr lang="en-US" altLang="zh-TW" dirty="0"/>
              <a:t> AC(_ sender: </a:t>
            </a:r>
            <a:r>
              <a:rPr lang="en-US" altLang="zh-TW" dirty="0" err="1"/>
              <a:t>AnyObject</a:t>
            </a:r>
            <a:r>
              <a:rPr lang="en-US" altLang="zh-TW" dirty="0"/>
              <a:t>)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firstNumber</a:t>
            </a:r>
            <a:r>
              <a:rPr lang="en-US" altLang="zh-TW" dirty="0"/>
              <a:t> = 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secondNumber</a:t>
            </a:r>
            <a:r>
              <a:rPr lang="en-US" altLang="zh-TW" dirty="0"/>
              <a:t> = 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resultBar.text</a:t>
            </a:r>
            <a:r>
              <a:rPr lang="en-US" altLang="zh-TW" dirty="0"/>
              <a:t>! = "0"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currentSign</a:t>
            </a:r>
            <a:r>
              <a:rPr lang="en-US" altLang="zh-TW" dirty="0"/>
              <a:t> = </a:t>
            </a:r>
            <a:r>
              <a:rPr lang="en-US" altLang="zh-TW" dirty="0" err="1"/>
              <a:t>Sign.nothing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}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3560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問題</a:t>
            </a:r>
            <a:r>
              <a:rPr lang="en-US" altLang="zh-TW" dirty="0"/>
              <a:t>1</a:t>
            </a:r>
            <a:r>
              <a:rPr lang="zh-TW" altLang="zh-TW" dirty="0"/>
              <a:t>：像是一開始的</a:t>
            </a:r>
            <a:r>
              <a:rPr lang="en-US" altLang="zh-TW" dirty="0"/>
              <a:t> 0 </a:t>
            </a:r>
            <a:r>
              <a:rPr lang="zh-TW" altLang="zh-TW" dirty="0"/>
              <a:t>再按下其他數字後，會變成</a:t>
            </a:r>
            <a:r>
              <a:rPr lang="en-US" altLang="zh-TW" dirty="0"/>
              <a:t> 01</a:t>
            </a:r>
            <a:r>
              <a:rPr lang="zh-TW" altLang="zh-TW" dirty="0"/>
              <a:t>、</a:t>
            </a:r>
            <a:r>
              <a:rPr lang="en-US" altLang="zh-TW" dirty="0"/>
              <a:t>02 </a:t>
            </a:r>
            <a:r>
              <a:rPr lang="zh-TW" altLang="zh-TW" dirty="0"/>
              <a:t>這樣的數字，而不是單純顯示</a:t>
            </a:r>
            <a:r>
              <a:rPr lang="en-US" altLang="zh-TW" dirty="0"/>
              <a:t> 1</a:t>
            </a:r>
            <a:r>
              <a:rPr lang="zh-TW" altLang="zh-TW" dirty="0"/>
              <a:t>、</a:t>
            </a:r>
            <a:r>
              <a:rPr lang="en-US" altLang="zh-TW" dirty="0"/>
              <a:t>2 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問題</a:t>
            </a:r>
            <a:r>
              <a:rPr lang="en-US" altLang="zh-TW" dirty="0"/>
              <a:t>2</a:t>
            </a:r>
            <a:r>
              <a:rPr lang="zh-TW" altLang="zh-TW" dirty="0"/>
              <a:t>：兩個整數相乘，其結果應是整數，並不需要顯示小數點及後面的</a:t>
            </a:r>
            <a:r>
              <a:rPr lang="en-US" altLang="zh-TW" dirty="0"/>
              <a:t>0</a:t>
            </a:r>
            <a:r>
              <a:rPr lang="zh-TW" altLang="zh-TW" dirty="0"/>
              <a:t>，如</a:t>
            </a:r>
            <a:r>
              <a:rPr lang="en-US" altLang="zh-TW" dirty="0"/>
              <a:t>2 </a:t>
            </a:r>
            <a:r>
              <a:rPr lang="zh-TW" altLang="zh-TW" dirty="0"/>
              <a:t>乘以</a:t>
            </a:r>
            <a:r>
              <a:rPr lang="en-US" altLang="zh-TW" dirty="0"/>
              <a:t>3</a:t>
            </a:r>
            <a:r>
              <a:rPr lang="zh-TW" altLang="zh-TW" dirty="0"/>
              <a:t>結果應是</a:t>
            </a:r>
            <a:r>
              <a:rPr lang="en-US" altLang="zh-TW" dirty="0"/>
              <a:t>6</a:t>
            </a:r>
            <a:r>
              <a:rPr lang="zh-TW" altLang="zh-TW" dirty="0"/>
              <a:t>，而不是</a:t>
            </a:r>
            <a:r>
              <a:rPr lang="en-US" altLang="zh-TW" dirty="0"/>
              <a:t>6.0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問題</a:t>
            </a:r>
            <a:r>
              <a:rPr lang="en-US" altLang="zh-TW" dirty="0"/>
              <a:t>3</a:t>
            </a:r>
            <a:r>
              <a:rPr lang="zh-TW" altLang="zh-TW" dirty="0"/>
              <a:t>：小數點若連續輸入，將會導致</a:t>
            </a:r>
            <a:r>
              <a:rPr lang="en-US" altLang="zh-TW" dirty="0"/>
              <a:t> App </a:t>
            </a:r>
            <a:r>
              <a:rPr lang="zh-TW" altLang="zh-TW" dirty="0"/>
              <a:t>崩潰。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97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19.1  </a:t>
            </a:r>
            <a:r>
              <a:rPr lang="zh-TW" altLang="zh-TW" dirty="0"/>
              <a:t>製作一個計算器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本書的前半段主要是討論有關</a:t>
            </a:r>
            <a:r>
              <a:rPr lang="en-US" altLang="zh-TW" dirty="0"/>
              <a:t>Swift</a:t>
            </a:r>
            <a:r>
              <a:rPr lang="zh-TW" altLang="zh-TW" dirty="0"/>
              <a:t>的程式語言，本章將以此語言為基礎，撰寫一個可以在</a:t>
            </a:r>
            <a:r>
              <a:rPr lang="en-US" altLang="zh-TW" dirty="0"/>
              <a:t> iOS </a:t>
            </a:r>
            <a:r>
              <a:rPr lang="zh-TW" altLang="zh-TW" dirty="0"/>
              <a:t>裝置上執行的計算器。 </a:t>
            </a:r>
            <a:endParaRPr kumimoji="1" lang="zh-TW" altLang="en-US" dirty="0"/>
          </a:p>
          <a:p>
            <a:pPr>
              <a:buFont typeface="Wingdings" charset="2"/>
              <a:buChar char="n"/>
            </a:pPr>
            <a:r>
              <a:rPr kumimoji="1" lang="zh-TW" altLang="en-US" dirty="0"/>
              <a:t>建立專案，</a:t>
            </a:r>
            <a:r>
              <a:rPr lang="en-US" altLang="zh-TW" dirty="0"/>
              <a:t> iOS -&gt; Application -&gt; Single View Application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919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專案設定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1" y="1957663"/>
            <a:ext cx="6457950" cy="4646827"/>
          </a:xfrm>
        </p:spPr>
      </p:pic>
    </p:spTree>
    <p:extLst>
      <p:ext uri="{BB962C8B-B14F-4D97-AF65-F5344CB8AC3E}">
        <p14:creationId xmlns:p14="http://schemas.microsoft.com/office/powerpoint/2010/main" val="209281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19.2  UI </a:t>
            </a:r>
            <a:r>
              <a:rPr lang="zh-TW" altLang="zh-TW" dirty="0"/>
              <a:t>設計</a:t>
            </a:r>
            <a:endParaRPr kumimoji="1"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567" y="987425"/>
            <a:ext cx="3553442" cy="4873625"/>
          </a:xfrm>
        </p:spPr>
      </p:pic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charset="2"/>
              <a:buChar char="n"/>
            </a:pPr>
            <a:r>
              <a:rPr lang="zh-TW" altLang="zh-TW" dirty="0"/>
              <a:t>請在視窗右側下方的</a:t>
            </a:r>
            <a:r>
              <a:rPr lang="en-US" altLang="zh-TW" dirty="0"/>
              <a:t> UI </a:t>
            </a:r>
            <a:r>
              <a:rPr lang="zh-TW" altLang="zh-TW" dirty="0"/>
              <a:t>元件庫中，找到</a:t>
            </a:r>
            <a:r>
              <a:rPr lang="en-US" altLang="zh-TW" dirty="0"/>
              <a:t> Label</a:t>
            </a:r>
            <a:r>
              <a:rPr lang="zh-TW" altLang="en-US" dirty="0"/>
              <a:t>、</a:t>
            </a:r>
            <a:r>
              <a:rPr lang="en-US" altLang="zh-TW" dirty="0"/>
              <a:t>Button</a:t>
            </a:r>
            <a:r>
              <a:rPr lang="zh-TW" altLang="zh-TW" dirty="0"/>
              <a:t>，並將</a:t>
            </a:r>
            <a:r>
              <a:rPr lang="zh-TW" altLang="en-US" dirty="0"/>
              <a:t>之</a:t>
            </a:r>
            <a:r>
              <a:rPr lang="zh-TW" altLang="zh-TW" dirty="0"/>
              <a:t>拖曳到中央</a:t>
            </a:r>
            <a:r>
              <a:rPr lang="en-US" altLang="zh-TW" dirty="0"/>
              <a:t>View controller </a:t>
            </a:r>
            <a:r>
              <a:rPr lang="zh-TW" altLang="zh-TW" dirty="0"/>
              <a:t>中的適當位置 </a:t>
            </a:r>
            <a:r>
              <a:rPr lang="zh-TW" altLang="en-US" dirty="0"/>
              <a:t>。</a:t>
            </a:r>
            <a:endParaRPr kumimoji="1" lang="zh-TW" altLang="en-US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53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288" y="128588"/>
            <a:ext cx="3527389" cy="6557962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300163" y="2884349"/>
            <a:ext cx="2428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dirty="0"/>
              <a:t>完成的</a:t>
            </a:r>
            <a:r>
              <a:rPr kumimoji="1" lang="en-US" altLang="zh-TW" sz="2800" dirty="0"/>
              <a:t>UI </a:t>
            </a:r>
            <a:r>
              <a:rPr kumimoji="1" lang="zh-TW" altLang="en-US" sz="2800" dirty="0"/>
              <a:t>設計</a:t>
            </a:r>
          </a:p>
        </p:txBody>
      </p:sp>
    </p:spTree>
    <p:extLst>
      <p:ext uri="{BB962C8B-B14F-4D97-AF65-F5344CB8AC3E}">
        <p14:creationId xmlns:p14="http://schemas.microsoft.com/office/powerpoint/2010/main" val="15592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19.3  </a:t>
            </a:r>
            <a:r>
              <a:rPr lang="zh-TW" altLang="zh-TW" dirty="0"/>
              <a:t>計算器</a:t>
            </a:r>
            <a:r>
              <a:rPr lang="en-US" altLang="zh-TW" dirty="0"/>
              <a:t>App</a:t>
            </a:r>
            <a:r>
              <a:rPr lang="zh-TW" altLang="zh-TW" dirty="0"/>
              <a:t>的相關程式碼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考慮到計算器的執行方式，打開計算器後，一開始是</a:t>
            </a:r>
            <a:r>
              <a:rPr lang="en-US" altLang="zh-TW" dirty="0"/>
              <a:t> 0</a:t>
            </a:r>
            <a:r>
              <a:rPr lang="zh-TW" altLang="zh-TW" dirty="0"/>
              <a:t>，按下數字後，接著按下運算符號，最後按下等於</a:t>
            </a:r>
            <a:r>
              <a:rPr lang="en-US" altLang="zh-TW" dirty="0"/>
              <a:t> (=)</a:t>
            </a:r>
            <a:r>
              <a:rPr lang="zh-TW" altLang="zh-TW" dirty="0"/>
              <a:t>。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53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數字鍵</a:t>
            </a:r>
            <a:r>
              <a:rPr kumimoji="1" lang="en-US" altLang="zh-TW" dirty="0"/>
              <a:t>1</a:t>
            </a:r>
            <a:r>
              <a:rPr kumimoji="1" lang="zh-TW" altLang="en-US" dirty="0"/>
              <a:t>～</a:t>
            </a:r>
            <a:r>
              <a:rPr kumimoji="1" lang="en-US" altLang="zh-TW" dirty="0"/>
              <a:t>9</a:t>
            </a:r>
            <a:r>
              <a:rPr kumimoji="1" lang="zh-TW" altLang="en-US" dirty="0"/>
              <a:t>、</a:t>
            </a:r>
            <a:r>
              <a:rPr kumimoji="1" lang="en-US" altLang="zh-TW" dirty="0"/>
              <a:t>“</a:t>
            </a:r>
            <a:r>
              <a:rPr kumimoji="1" lang="zh-TW" altLang="en-US" dirty="0"/>
              <a:t> </a:t>
            </a:r>
            <a:r>
              <a:rPr kumimoji="1" lang="en-US" altLang="zh-TW" dirty="0"/>
              <a:t>.</a:t>
            </a:r>
            <a:r>
              <a:rPr kumimoji="1" lang="zh-TW" altLang="en-US" dirty="0"/>
              <a:t> </a:t>
            </a:r>
            <a:r>
              <a:rPr kumimoji="1" lang="en-US" altLang="zh-TW" dirty="0"/>
              <a:t>”</a:t>
            </a:r>
            <a:r>
              <a:rPr kumimoji="1" lang="zh-TW" altLang="en-US" dirty="0"/>
              <a:t>的程式碼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9155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n"/>
            </a:pPr>
            <a:r>
              <a:rPr kumimoji="1" lang="zh-TW" altLang="en-US" dirty="0"/>
              <a:t>數字</a:t>
            </a:r>
            <a:r>
              <a:rPr kumimoji="1" lang="en-US" altLang="zh-TW" dirty="0"/>
              <a:t>1</a:t>
            </a:r>
            <a:r>
              <a:rPr kumimoji="1" lang="zh-TW" altLang="en-US" dirty="0"/>
              <a:t>：</a:t>
            </a:r>
            <a:endParaRPr kumimoji="1" lang="en-US" altLang="zh-TW" dirty="0"/>
          </a:p>
          <a:p>
            <a:pPr marL="0" indent="0">
              <a:buNone/>
            </a:pPr>
            <a:r>
              <a:rPr lang="en-US" altLang="zh-TW" dirty="0"/>
              <a:t>@</a:t>
            </a:r>
            <a:r>
              <a:rPr lang="en-US" altLang="zh-TW" dirty="0" err="1"/>
              <a:t>IBAction</a:t>
            </a:r>
            <a:r>
              <a:rPr lang="en-US" altLang="zh-TW" dirty="0"/>
              <a:t> </a:t>
            </a:r>
            <a:r>
              <a:rPr lang="en-US" altLang="zh-TW" dirty="0" err="1"/>
              <a:t>func</a:t>
            </a:r>
            <a:r>
              <a:rPr lang="en-US" altLang="zh-TW" dirty="0"/>
              <a:t> number1(_ sender: </a:t>
            </a:r>
            <a:r>
              <a:rPr lang="en-US" altLang="zh-TW" dirty="0" err="1"/>
              <a:t>AnyObject</a:t>
            </a:r>
            <a:r>
              <a:rPr lang="en-US" altLang="zh-TW" dirty="0"/>
              <a:t>)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resultBar.text</a:t>
            </a:r>
            <a:r>
              <a:rPr lang="en-US" altLang="zh-TW" dirty="0"/>
              <a:t>! += "1"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}</a:t>
            </a:r>
            <a:endParaRPr lang="zh-TW" altLang="zh-TW" dirty="0"/>
          </a:p>
          <a:p>
            <a:pPr>
              <a:buFont typeface="Wingdings" charset="2"/>
              <a:buChar char="n"/>
            </a:pPr>
            <a:r>
              <a:rPr kumimoji="1" lang="zh-TW" altLang="en-US" dirty="0"/>
              <a:t>數字</a:t>
            </a:r>
            <a:r>
              <a:rPr kumimoji="1" lang="en-US" altLang="zh-TW" dirty="0"/>
              <a:t>2</a:t>
            </a:r>
            <a:r>
              <a:rPr kumimoji="1" lang="zh-TW" altLang="en-US" dirty="0"/>
              <a:t>：</a:t>
            </a:r>
            <a:endParaRPr kumimoji="1" lang="en-US" altLang="zh-TW" dirty="0"/>
          </a:p>
          <a:p>
            <a:pPr marL="0" indent="0">
              <a:buNone/>
            </a:pPr>
            <a:r>
              <a:rPr lang="en-US" altLang="zh-TW" dirty="0"/>
              <a:t>@</a:t>
            </a:r>
            <a:r>
              <a:rPr lang="en-US" altLang="zh-TW" dirty="0" err="1"/>
              <a:t>IBAction</a:t>
            </a:r>
            <a:r>
              <a:rPr lang="en-US" altLang="zh-TW" dirty="0"/>
              <a:t> </a:t>
            </a:r>
            <a:r>
              <a:rPr lang="en-US" altLang="zh-TW" dirty="0" err="1"/>
              <a:t>func</a:t>
            </a:r>
            <a:r>
              <a:rPr lang="en-US" altLang="zh-TW" dirty="0"/>
              <a:t> number2(_ sender: </a:t>
            </a:r>
            <a:r>
              <a:rPr lang="en-US" altLang="zh-TW" dirty="0" err="1"/>
              <a:t>AnyObject</a:t>
            </a:r>
            <a:r>
              <a:rPr lang="en-US" altLang="zh-TW" dirty="0"/>
              <a:t>)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 err="1"/>
              <a:t>resultBar.text</a:t>
            </a:r>
            <a:r>
              <a:rPr lang="en-US" altLang="zh-TW" dirty="0"/>
              <a:t>! += "2"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}</a:t>
            </a:r>
            <a:endParaRPr lang="zh-TW" altLang="zh-TW" dirty="0"/>
          </a:p>
          <a:p>
            <a:pPr>
              <a:buFont typeface="Wingdings" charset="2"/>
              <a:buChar char="n"/>
            </a:pPr>
            <a:r>
              <a:rPr kumimoji="1" lang="zh-TW" altLang="en-US" dirty="0"/>
              <a:t>以此類推</a:t>
            </a:r>
          </a:p>
        </p:txBody>
      </p:sp>
    </p:spTree>
    <p:extLst>
      <p:ext uri="{BB962C8B-B14F-4D97-AF65-F5344CB8AC3E}">
        <p14:creationId xmlns:p14="http://schemas.microsoft.com/office/powerpoint/2010/main" val="93387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運算</a:t>
            </a:r>
            <a:r>
              <a:rPr lang="zh-TW" altLang="zh-TW" dirty="0"/>
              <a:t>符號</a:t>
            </a:r>
            <a:r>
              <a:rPr lang="zh-TW" altLang="en-US" dirty="0"/>
              <a:t>的程式碼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按下運算符號後，原先輸入的數字要消失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先宣告兩個變數</a:t>
            </a:r>
            <a:r>
              <a:rPr lang="zh-TW" altLang="en-US" dirty="0"/>
              <a:t>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firstNumber</a:t>
            </a:r>
            <a:r>
              <a:rPr lang="en-US" altLang="zh-TW" dirty="0"/>
              <a:t>: Double = 0.0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secondNumber</a:t>
            </a:r>
            <a:r>
              <a:rPr lang="en-US" altLang="zh-TW" dirty="0"/>
              <a:t>: Double = 0.0</a:t>
            </a:r>
            <a:endParaRPr lang="zh-TW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需要判斷是按下了哪一個運算符號，所以在</a:t>
            </a:r>
            <a:r>
              <a:rPr lang="en-US" altLang="zh-TW" dirty="0"/>
              <a:t> class </a:t>
            </a:r>
            <a:r>
              <a:rPr lang="en-US" altLang="zh-TW" dirty="0" err="1"/>
              <a:t>ViewController</a:t>
            </a:r>
            <a:r>
              <a:rPr lang="en-US" altLang="zh-TW" dirty="0"/>
              <a:t> </a:t>
            </a:r>
            <a:r>
              <a:rPr lang="zh-TW" altLang="zh-TW" dirty="0"/>
              <a:t>外加入</a:t>
            </a:r>
            <a:r>
              <a:rPr lang="en-US" altLang="zh-TW" dirty="0"/>
              <a:t> </a:t>
            </a:r>
            <a:r>
              <a:rPr lang="en-US" altLang="zh-TW" dirty="0" err="1"/>
              <a:t>enum</a:t>
            </a:r>
            <a:r>
              <a:rPr lang="zh-TW" altLang="zh-TW" dirty="0"/>
              <a:t>。</a:t>
            </a:r>
          </a:p>
          <a:p>
            <a:pPr>
              <a:buFont typeface="Wingdings" charset="2"/>
              <a:buChar char="n"/>
            </a:pPr>
            <a:r>
              <a:rPr lang="zh-TW" altLang="zh-TW" dirty="0"/>
              <a:t>在</a:t>
            </a:r>
            <a:r>
              <a:rPr lang="en-US" altLang="zh-TW" dirty="0"/>
              <a:t> class </a:t>
            </a:r>
            <a:r>
              <a:rPr lang="en-US" altLang="zh-TW" dirty="0" err="1"/>
              <a:t>ViewController</a:t>
            </a:r>
            <a:r>
              <a:rPr lang="en-US" altLang="zh-TW" dirty="0"/>
              <a:t> </a:t>
            </a:r>
            <a:r>
              <a:rPr lang="zh-TW" altLang="zh-TW" dirty="0"/>
              <a:t>中宣告目前選取的符號變數</a:t>
            </a:r>
            <a:r>
              <a:rPr lang="en-US" altLang="zh-TW" dirty="0"/>
              <a:t> </a:t>
            </a:r>
            <a:r>
              <a:rPr lang="en-US" altLang="zh-TW" dirty="0" err="1"/>
              <a:t>currentSign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currentSign</a:t>
            </a:r>
            <a:r>
              <a:rPr lang="en-US" altLang="zh-TW" dirty="0"/>
              <a:t> = </a:t>
            </a:r>
            <a:r>
              <a:rPr lang="en-US" altLang="zh-TW" dirty="0" err="1"/>
              <a:t>Sign.nothing</a:t>
            </a:r>
            <a:r>
              <a:rPr lang="zh-TW" altLang="zh-TW" dirty="0"/>
              <a:t>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23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zh-TW" altLang="zh-TW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82590"/>
              </p:ext>
            </p:extLst>
          </p:nvPr>
        </p:nvGraphicFramePr>
        <p:xfrm>
          <a:off x="1267691" y="730057"/>
          <a:ext cx="9100127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effectLst/>
                        </a:rPr>
                        <a:t>import </a:t>
                      </a:r>
                      <a:r>
                        <a:rPr lang="en-US" altLang="zh-TW" sz="1800" kern="1200" dirty="0" err="1">
                          <a:effectLst/>
                        </a:rPr>
                        <a:t>UIKit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 err="1">
                          <a:effectLst/>
                        </a:rPr>
                        <a:t>enum</a:t>
                      </a:r>
                      <a:r>
                        <a:rPr lang="en-US" altLang="zh-TW" sz="1800" kern="1200" dirty="0">
                          <a:effectLst/>
                        </a:rPr>
                        <a:t> Sign {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case nothing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case plus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case minus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case multi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case division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}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 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class </a:t>
                      </a:r>
                      <a:r>
                        <a:rPr lang="en-US" altLang="zh-TW" sz="1800" kern="1200" dirty="0" err="1">
                          <a:effectLst/>
                        </a:rPr>
                        <a:t>ViewController</a:t>
                      </a:r>
                      <a:r>
                        <a:rPr lang="en-US" altLang="zh-TW" sz="1800" kern="1200" dirty="0">
                          <a:effectLst/>
                        </a:rPr>
                        <a:t>: </a:t>
                      </a:r>
                      <a:r>
                        <a:rPr lang="en-US" altLang="zh-TW" sz="1800" kern="1200" dirty="0" err="1">
                          <a:effectLst/>
                        </a:rPr>
                        <a:t>UIViewController</a:t>
                      </a:r>
                      <a:r>
                        <a:rPr lang="en-US" altLang="zh-TW" sz="1800" kern="1200" dirty="0">
                          <a:effectLst/>
                        </a:rPr>
                        <a:t> {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var</a:t>
                      </a:r>
                      <a:r>
                        <a:rPr lang="en-US" altLang="zh-TW" sz="1800" kern="1200" dirty="0">
                          <a:effectLst/>
                        </a:rPr>
                        <a:t> </a:t>
                      </a:r>
                      <a:r>
                        <a:rPr lang="en-US" altLang="zh-TW" sz="1800" kern="1200" dirty="0" err="1">
                          <a:effectLst/>
                        </a:rPr>
                        <a:t>firstNumber</a:t>
                      </a:r>
                      <a:r>
                        <a:rPr lang="en-US" altLang="zh-TW" sz="1800" kern="1200" dirty="0">
                          <a:effectLst/>
                        </a:rPr>
                        <a:t>: Double = 0.0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var</a:t>
                      </a:r>
                      <a:r>
                        <a:rPr lang="en-US" altLang="zh-TW" sz="1800" kern="1200" dirty="0">
                          <a:effectLst/>
                        </a:rPr>
                        <a:t> </a:t>
                      </a:r>
                      <a:r>
                        <a:rPr lang="en-US" altLang="zh-TW" sz="1800" kern="1200" dirty="0" err="1">
                          <a:effectLst/>
                        </a:rPr>
                        <a:t>secondNumber</a:t>
                      </a:r>
                      <a:r>
                        <a:rPr lang="en-US" altLang="zh-TW" sz="1800" kern="1200" dirty="0">
                          <a:effectLst/>
                        </a:rPr>
                        <a:t>: Double = 0.0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    </a:t>
                      </a:r>
                      <a:r>
                        <a:rPr lang="en-US" altLang="zh-TW" sz="1800" kern="1200" dirty="0" err="1">
                          <a:effectLst/>
                        </a:rPr>
                        <a:t>var</a:t>
                      </a:r>
                      <a:r>
                        <a:rPr lang="en-US" altLang="zh-TW" sz="1800" kern="1200" dirty="0">
                          <a:effectLst/>
                        </a:rPr>
                        <a:t> </a:t>
                      </a:r>
                      <a:r>
                        <a:rPr lang="en-US" altLang="zh-TW" sz="1800" kern="1200" dirty="0" err="1">
                          <a:effectLst/>
                        </a:rPr>
                        <a:t>currentSign</a:t>
                      </a:r>
                      <a:r>
                        <a:rPr lang="en-US" altLang="zh-TW" sz="1800" kern="1200" dirty="0">
                          <a:effectLst/>
                        </a:rPr>
                        <a:t> = </a:t>
                      </a:r>
                      <a:r>
                        <a:rPr lang="en-US" altLang="zh-TW" sz="1800" kern="1200" dirty="0" err="1">
                          <a:effectLst/>
                        </a:rPr>
                        <a:t>Sign.nothing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 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…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 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r>
                        <a:rPr lang="en-US" altLang="zh-TW" sz="1800" kern="1200" dirty="0">
                          <a:effectLst/>
                        </a:rPr>
                        <a:t>}</a:t>
                      </a:r>
                      <a:endParaRPr lang="zh-TW" altLang="zh-TW" sz="1800" kern="1200" dirty="0">
                        <a:effectLst/>
                      </a:endParaRPr>
                    </a:p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868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723</Words>
  <Application>Microsoft Office PowerPoint</Application>
  <PresentationFormat>寬螢幕</PresentationFormat>
  <Paragraphs>91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Wingdings</vt:lpstr>
      <vt:lpstr>Office 佈景主題</vt:lpstr>
      <vt:lpstr>Ch19. 在iOS裝置上實作一個計算器的App</vt:lpstr>
      <vt:lpstr>19.1  製作一個計算器</vt:lpstr>
      <vt:lpstr>專案設定</vt:lpstr>
      <vt:lpstr>19.2  UI 設計</vt:lpstr>
      <vt:lpstr>PowerPoint 簡報</vt:lpstr>
      <vt:lpstr>19.3  計算器App的相關程式碼 </vt:lpstr>
      <vt:lpstr>數字鍵1～9、“ . ”的程式碼</vt:lpstr>
      <vt:lpstr>運算符號的程式碼</vt:lpstr>
      <vt:lpstr>PowerPoint 簡報</vt:lpstr>
      <vt:lpstr>加法函式 func plus</vt:lpstr>
      <vt:lpstr>等於函式 func equal </vt:lpstr>
      <vt:lpstr>PowerPoint 簡報</vt:lpstr>
      <vt:lpstr>清空數字 func AC</vt:lpstr>
      <vt:lpstr>問題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Ch19. 在iOS裝置上實作一個計算器的App</dc:title>
  <dc:creator>Microsoft Office 使用者</dc:creator>
  <cp:lastModifiedBy>tony_tsai 蔡彤孟</cp:lastModifiedBy>
  <cp:revision>33</cp:revision>
  <dcterms:created xsi:type="dcterms:W3CDTF">2018-02-23T05:24:25Z</dcterms:created>
  <dcterms:modified xsi:type="dcterms:W3CDTF">2018-02-23T07:58:04Z</dcterms:modified>
</cp:coreProperties>
</file>