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81" r:id="rId4"/>
    <p:sldId id="282" r:id="rId5"/>
    <p:sldId id="283" r:id="rId6"/>
    <p:sldId id="258" r:id="rId7"/>
    <p:sldId id="278" r:id="rId8"/>
    <p:sldId id="279" r:id="rId9"/>
    <p:sldId id="280" r:id="rId10"/>
    <p:sldId id="259" r:id="rId11"/>
    <p:sldId id="276" r:id="rId12"/>
    <p:sldId id="277" r:id="rId13"/>
    <p:sldId id="260" r:id="rId14"/>
    <p:sldId id="272" r:id="rId15"/>
    <p:sldId id="273" r:id="rId16"/>
    <p:sldId id="261" r:id="rId17"/>
    <p:sldId id="262" r:id="rId18"/>
    <p:sldId id="263" r:id="rId19"/>
    <p:sldId id="264" r:id="rId20"/>
    <p:sldId id="265" r:id="rId21"/>
    <p:sldId id="274" r:id="rId22"/>
    <p:sldId id="275" r:id="rId23"/>
    <p:sldId id="266" r:id="rId24"/>
    <p:sldId id="267" r:id="rId25"/>
    <p:sldId id="268" r:id="rId26"/>
    <p:sldId id="269" r:id="rId27"/>
    <p:sldId id="270" r:id="rId28"/>
    <p:sldId id="271" r:id="rId2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84"/>
    <p:restoredTop sz="94600"/>
  </p:normalViewPr>
  <p:slideViewPr>
    <p:cSldViewPr snapToGrid="0" snapToObjects="1">
      <p:cViewPr varScale="1">
        <p:scale>
          <a:sx n="106" d="100"/>
          <a:sy n="106" d="100"/>
        </p:scale>
        <p:origin x="13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161B4B6-1003-42A1-B84D-E5FF75E93A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77749AF-D90E-4E57-9800-8EF464F8E2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1BE59D7-7CAD-4640-8484-EE8A4CF5F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C9DEA34-2F43-41D9-A7FB-9C87D39E7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8B6BB63-1171-4279-BD7F-3C40B6A1B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898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4ADF445-9C1D-4489-898B-05CD2EFE4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E6C79F0-3526-46D7-8AF8-7428203382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C245C54-0A1C-4ED8-853F-4711FA9C2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FBC3366-F1A4-4CA5-A8D2-771DAFC88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5D410CF-9B1F-4FC4-86A4-AD7A8894B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01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E6638BC7-60D9-41D3-8E33-ABD36EF097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D48F8C3-DC34-46D4-8D8A-B7230E19AF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8D7E1BE-CD38-4DB3-BBD9-D54BA3C1C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F36065F-7635-4B53-B205-5AAE54371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96938AE-3257-46C2-9AB7-9C85A484B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759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C4DC852-082D-4D8F-90BD-21A79CB3D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3FBEFC6-FF20-4FE7-92BC-78C9A3E6C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A69DF2E-3555-49EA-9BF7-32D91B5B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6556F5C-1094-4492-8395-8CE79F46F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4C41622-090E-4D25-B821-0920CF4E7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45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1030CC7-16BD-4296-9A44-B999E0EA3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048F744-65FE-4904-972E-309786DAA1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5D6E21A-E0B1-4B9C-A26B-B92009AA1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7CE6EE0-640A-4CFF-A6DE-6FDB1F4DA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CAFFE49-EE3B-4E5F-B10F-4B7826C7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874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5B60DFB-EF50-453C-9891-F7AA9CAF6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29B512B-4B4B-4BB2-94B2-8972BE4179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2753001-8767-47E5-A7F2-210B3CB023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17503EC-C379-40D9-B750-2342DF7F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33DEA38-AE06-4B28-91F3-68A59A001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3B0DF8B-A9EE-4D1C-8F55-45DDB08FC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87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5A1FCD-F522-4D6E-985C-50A81B48E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32DF605-6276-423B-B2F9-3E3ACD27E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E87FB99-2F78-48D2-A5DA-864581A000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690C251-649A-4936-B0F8-8AED107C0C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CA3F31D9-FF24-4D25-B37A-E904B35716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4D94DBAA-9298-4720-8280-196D7D579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02BB87E0-97AC-4310-8BD6-FA9AB1022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768DFA71-0987-47B1-BE64-6996DFB39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310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50325E-47A8-46A3-A764-4EDD5C52A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744336D-574A-4F92-836D-C075E846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8D394EF-0360-44B9-B1DB-4EA74B1D3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4441A4DF-9D76-45BE-B494-AA355A03B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050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DECE1395-8BE0-4FFE-BC9A-EC8EC95CB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096135BC-2B03-4288-A3BD-488C9FB8E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B9C5049-86D0-4F61-AF38-8850D03FB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684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5F13C2-A821-4580-9653-8DB0FF6BE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16FD912-E241-412B-ABEA-B37C0988F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F9E3871-5562-4537-838F-C0617F3FC3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42C4FA8-17FC-4D80-BEDC-CBC8A20D1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C0651B4-2608-4A4D-AAD4-C6C40AF64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6ED2820-3FDD-45AB-BB65-07A013FCC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762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82C6F5C-0DE5-48ED-816D-6413E1AC9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B896C9E9-BD72-4073-ABFF-75B994A79E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038C71C-3CF1-4DB3-BFAB-4769630FC8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05CC721-BF67-4264-B695-843CE55CB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6D0BF50-49F9-46C0-A1A7-AD1F002ED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F886E74-216D-453C-9A7A-53FCB589C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39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F967688-8C49-42DD-AB42-6C797F532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844CA12-2395-4E28-93F7-CBB60428D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0F2B61E-DA60-4AE6-902B-8D9F4A71C5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7E82B70-64E4-43DD-9F7C-808364364E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828ADA3-AC89-402D-A1C1-246F09B731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452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zh-TW" dirty="0"/>
              <a:t>Ch18.</a:t>
            </a:r>
            <a:br>
              <a:rPr kumimoji="1" lang="en-US" altLang="zh-TW" dirty="0"/>
            </a:br>
            <a:r>
              <a:rPr lang="zh-TW" altLang="zh-TW" dirty="0"/>
              <a:t>位元運算子與運算子函式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28230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18.1.2  </a:t>
            </a:r>
            <a:r>
              <a:rPr lang="zh-TW" altLang="zh-TW" dirty="0"/>
              <a:t>用來當做乘、除的功能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我們來敘述位元左移運算子的功能，它好比將某數乘以</a:t>
            </a:r>
            <a:r>
              <a:rPr lang="en-US" altLang="zh-TW" dirty="0"/>
              <a:t>2</a:t>
            </a:r>
            <a:r>
              <a:rPr lang="en-US" altLang="zh-TW" baseline="30000" dirty="0"/>
              <a:t>n</a:t>
            </a:r>
            <a:r>
              <a:rPr lang="zh-TW" altLang="zh-TW" dirty="0"/>
              <a:t>。而位元右移運算子的功能，則好比是將某數除以</a:t>
            </a:r>
            <a:r>
              <a:rPr lang="en-US" altLang="zh-TW" dirty="0"/>
              <a:t>2</a:t>
            </a:r>
            <a:r>
              <a:rPr lang="en-US" altLang="zh-TW" baseline="30000" dirty="0"/>
              <a:t>n</a:t>
            </a:r>
            <a:r>
              <a:rPr lang="zh-TW" altLang="zh-TW" dirty="0"/>
              <a:t>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7530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mr-IN" altLang="zh-TW" dirty="0" err="1"/>
              <a:t>let</a:t>
            </a:r>
            <a:r>
              <a:rPr kumimoji="1" lang="mr-IN" altLang="zh-TW" dirty="0"/>
              <a:t> </a:t>
            </a:r>
            <a:r>
              <a:rPr kumimoji="1" lang="mr-IN" altLang="zh-TW" dirty="0" err="1"/>
              <a:t>p</a:t>
            </a:r>
            <a:r>
              <a:rPr kumimoji="1" lang="mr-IN" altLang="zh-TW" dirty="0"/>
              <a:t>: UInt16 = 64</a:t>
            </a:r>
          </a:p>
          <a:p>
            <a:pPr marL="0" indent="0">
              <a:buNone/>
            </a:pPr>
            <a:r>
              <a:rPr kumimoji="1" lang="mr-IN" altLang="zh-TW" dirty="0" err="1"/>
              <a:t>var</a:t>
            </a:r>
            <a:r>
              <a:rPr kumimoji="1" lang="mr-IN" altLang="zh-TW" dirty="0"/>
              <a:t> </a:t>
            </a:r>
            <a:r>
              <a:rPr kumimoji="1" lang="mr-IN" altLang="zh-TW" dirty="0" err="1"/>
              <a:t>result</a:t>
            </a:r>
            <a:r>
              <a:rPr kumimoji="1" lang="mr-IN" altLang="zh-TW" dirty="0"/>
              <a:t>: UInt16</a:t>
            </a:r>
          </a:p>
          <a:p>
            <a:pPr marL="0" indent="0">
              <a:buNone/>
            </a:pPr>
            <a:r>
              <a:rPr kumimoji="1" lang="mr-IN" altLang="zh-TW" dirty="0" err="1"/>
              <a:t>result</a:t>
            </a:r>
            <a:r>
              <a:rPr kumimoji="1" lang="mr-IN" altLang="zh-TW" dirty="0"/>
              <a:t> = </a:t>
            </a:r>
            <a:r>
              <a:rPr kumimoji="1" lang="mr-IN" altLang="zh-TW" dirty="0" err="1"/>
              <a:t>p</a:t>
            </a:r>
            <a:r>
              <a:rPr kumimoji="1" lang="mr-IN" altLang="zh-TW" dirty="0"/>
              <a:t> &lt;&lt; 2</a:t>
            </a:r>
          </a:p>
          <a:p>
            <a:pPr marL="0" indent="0">
              <a:buNone/>
            </a:pPr>
            <a:r>
              <a:rPr kumimoji="1" lang="mr-IN" altLang="zh-TW" dirty="0" err="1"/>
              <a:t>print</a:t>
            </a:r>
            <a:r>
              <a:rPr kumimoji="1" lang="mr-IN" altLang="zh-TW" dirty="0"/>
              <a:t>("\(</a:t>
            </a:r>
            <a:r>
              <a:rPr kumimoji="1" lang="mr-IN" altLang="zh-TW" dirty="0" err="1"/>
              <a:t>p</a:t>
            </a:r>
            <a:r>
              <a:rPr kumimoji="1" lang="mr-IN" altLang="zh-TW" dirty="0"/>
              <a:t>) &lt;&lt; 2 = \(</a:t>
            </a:r>
            <a:r>
              <a:rPr kumimoji="1" lang="mr-IN" altLang="zh-TW" dirty="0" err="1"/>
              <a:t>result</a:t>
            </a:r>
            <a:r>
              <a:rPr kumimoji="1" lang="mr-IN" altLang="zh-TW" dirty="0"/>
              <a:t>)")</a:t>
            </a:r>
          </a:p>
          <a:p>
            <a:pPr marL="0" indent="0">
              <a:buNone/>
            </a:pPr>
            <a:endParaRPr kumimoji="1" lang="mr-IN" altLang="zh-TW" dirty="0"/>
          </a:p>
          <a:p>
            <a:pPr marL="0" indent="0">
              <a:buNone/>
            </a:pPr>
            <a:r>
              <a:rPr kumimoji="1" lang="mr-IN" altLang="zh-TW" dirty="0" err="1"/>
              <a:t>result</a:t>
            </a:r>
            <a:r>
              <a:rPr kumimoji="1" lang="mr-IN" altLang="zh-TW" dirty="0"/>
              <a:t> = </a:t>
            </a:r>
            <a:r>
              <a:rPr kumimoji="1" lang="mr-IN" altLang="zh-TW" dirty="0" err="1"/>
              <a:t>p</a:t>
            </a:r>
            <a:r>
              <a:rPr kumimoji="1" lang="mr-IN" altLang="zh-TW" dirty="0"/>
              <a:t> &gt;&gt; 2</a:t>
            </a:r>
          </a:p>
          <a:p>
            <a:pPr marL="0" indent="0">
              <a:buNone/>
            </a:pPr>
            <a:r>
              <a:rPr kumimoji="1" lang="mr-IN" altLang="zh-TW" dirty="0" err="1"/>
              <a:t>print</a:t>
            </a:r>
            <a:r>
              <a:rPr kumimoji="1" lang="mr-IN" altLang="zh-TW" dirty="0"/>
              <a:t>("\(</a:t>
            </a:r>
            <a:r>
              <a:rPr kumimoji="1" lang="mr-IN" altLang="zh-TW" dirty="0" err="1"/>
              <a:t>p</a:t>
            </a:r>
            <a:r>
              <a:rPr kumimoji="1" lang="mr-IN" altLang="zh-TW" dirty="0"/>
              <a:t>) &gt;&gt; 2 = \(</a:t>
            </a:r>
            <a:r>
              <a:rPr kumimoji="1" lang="mr-IN" altLang="zh-TW" dirty="0" err="1"/>
              <a:t>result</a:t>
            </a:r>
            <a:r>
              <a:rPr kumimoji="1" lang="mr-IN" altLang="zh-TW" dirty="0"/>
              <a:t>)")</a:t>
            </a:r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14466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64 &lt;&lt; 2 = 256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64 &gt;&gt; 2 = 16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0291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18.1.3  </a:t>
            </a:r>
            <a:r>
              <a:rPr lang="zh-TW" altLang="zh-TW" dirty="0"/>
              <a:t>用來將兩數對調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一般我們在處理兩數對調時，需要藉助一暫時的變數。 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但若以位元運算子</a:t>
            </a:r>
            <a:r>
              <a:rPr lang="en-US" altLang="zh-TW" dirty="0"/>
              <a:t> ^</a:t>
            </a:r>
            <a:r>
              <a:rPr lang="zh-TW" altLang="zh-TW" dirty="0"/>
              <a:t>，則不需要有暫時的變數。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6138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811637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myScore</a:t>
                      </a:r>
                      <a:r>
                        <a:rPr lang="en-US" altLang="zh-TW" dirty="0"/>
                        <a:t> = 100, </a:t>
                      </a:r>
                      <a:r>
                        <a:rPr lang="en-US" altLang="zh-TW" dirty="0" err="1"/>
                        <a:t>yourScore</a:t>
                      </a:r>
                      <a:r>
                        <a:rPr lang="en-US" altLang="zh-TW" dirty="0"/>
                        <a:t> = 80</a:t>
                      </a:r>
                    </a:p>
                    <a:p>
                      <a:r>
                        <a:rPr lang="en-US" altLang="zh-TW" dirty="0"/>
                        <a:t>print("</a:t>
                      </a:r>
                      <a:r>
                        <a:rPr lang="zh-TW" altLang="en-US" dirty="0"/>
                        <a:t>對調前：</a:t>
                      </a:r>
                      <a:r>
                        <a:rPr lang="en-US" altLang="zh-TW" dirty="0" err="1"/>
                        <a:t>myScore</a:t>
                      </a:r>
                      <a:r>
                        <a:rPr lang="en-US" altLang="zh-TW" dirty="0"/>
                        <a:t> = \(</a:t>
                      </a:r>
                      <a:r>
                        <a:rPr lang="en-US" altLang="zh-TW" dirty="0" err="1"/>
                        <a:t>myScore</a:t>
                      </a:r>
                      <a:r>
                        <a:rPr lang="en-US" altLang="zh-TW" dirty="0"/>
                        <a:t>), </a:t>
                      </a:r>
                      <a:r>
                        <a:rPr lang="en-US" altLang="zh-TW" dirty="0" err="1"/>
                        <a:t>yourScore</a:t>
                      </a:r>
                      <a:r>
                        <a:rPr lang="en-US" altLang="zh-TW" dirty="0"/>
                        <a:t> = \(</a:t>
                      </a:r>
                      <a:r>
                        <a:rPr lang="en-US" altLang="zh-TW" dirty="0" err="1"/>
                        <a:t>yourScore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// </a:t>
                      </a:r>
                      <a:r>
                        <a:rPr lang="zh-TW" altLang="en-US" dirty="0"/>
                        <a:t>兩數對調動作</a:t>
                      </a:r>
                    </a:p>
                    <a:p>
                      <a:r>
                        <a:rPr lang="en-US" altLang="zh-TW" dirty="0" err="1"/>
                        <a:t>myScore</a:t>
                      </a:r>
                      <a:r>
                        <a:rPr lang="en-US" altLang="zh-TW" dirty="0"/>
                        <a:t> = </a:t>
                      </a:r>
                      <a:r>
                        <a:rPr lang="en-US" altLang="zh-TW" dirty="0" err="1"/>
                        <a:t>myScore</a:t>
                      </a:r>
                      <a:r>
                        <a:rPr lang="en-US" altLang="zh-TW" dirty="0"/>
                        <a:t> ^ </a:t>
                      </a:r>
                      <a:r>
                        <a:rPr lang="en-US" altLang="zh-TW" dirty="0" err="1"/>
                        <a:t>yourScore</a:t>
                      </a:r>
                      <a:endParaRPr lang="en-US" altLang="zh-TW" dirty="0"/>
                    </a:p>
                    <a:p>
                      <a:r>
                        <a:rPr lang="en-US" altLang="zh-TW" dirty="0" err="1"/>
                        <a:t>yourScore</a:t>
                      </a:r>
                      <a:r>
                        <a:rPr lang="en-US" altLang="zh-TW" dirty="0"/>
                        <a:t> = </a:t>
                      </a:r>
                      <a:r>
                        <a:rPr lang="en-US" altLang="zh-TW" dirty="0" err="1"/>
                        <a:t>yourScore</a:t>
                      </a:r>
                      <a:r>
                        <a:rPr lang="en-US" altLang="zh-TW" dirty="0"/>
                        <a:t> ^ </a:t>
                      </a:r>
                      <a:r>
                        <a:rPr lang="en-US" altLang="zh-TW" dirty="0" err="1"/>
                        <a:t>myScore</a:t>
                      </a:r>
                      <a:endParaRPr lang="en-US" altLang="zh-TW" dirty="0"/>
                    </a:p>
                    <a:p>
                      <a:r>
                        <a:rPr lang="en-US" altLang="zh-TW" dirty="0" err="1"/>
                        <a:t>myScore</a:t>
                      </a:r>
                      <a:r>
                        <a:rPr lang="en-US" altLang="zh-TW" dirty="0"/>
                        <a:t>  = </a:t>
                      </a:r>
                      <a:r>
                        <a:rPr lang="en-US" altLang="zh-TW" dirty="0" err="1"/>
                        <a:t>myScore</a:t>
                      </a:r>
                      <a:r>
                        <a:rPr lang="en-US" altLang="zh-TW" dirty="0"/>
                        <a:t> ^ </a:t>
                      </a:r>
                      <a:r>
                        <a:rPr lang="en-US" altLang="zh-TW" dirty="0" err="1"/>
                        <a:t>yourScore</a:t>
                      </a:r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print("</a:t>
                      </a:r>
                      <a:r>
                        <a:rPr lang="zh-TW" altLang="en-US" dirty="0"/>
                        <a:t>對調後：</a:t>
                      </a:r>
                      <a:r>
                        <a:rPr lang="en-US" altLang="zh-TW" dirty="0" err="1"/>
                        <a:t>myScore</a:t>
                      </a:r>
                      <a:r>
                        <a:rPr lang="en-US" altLang="zh-TW" dirty="0"/>
                        <a:t> = \(</a:t>
                      </a:r>
                      <a:r>
                        <a:rPr lang="en-US" altLang="zh-TW" dirty="0" err="1"/>
                        <a:t>myScore</a:t>
                      </a:r>
                      <a:r>
                        <a:rPr lang="en-US" altLang="zh-TW" dirty="0"/>
                        <a:t>), </a:t>
                      </a:r>
                      <a:r>
                        <a:rPr lang="en-US" altLang="zh-TW" dirty="0" err="1"/>
                        <a:t>yourScore</a:t>
                      </a:r>
                      <a:r>
                        <a:rPr lang="en-US" altLang="zh-TW" dirty="0"/>
                        <a:t> = \(</a:t>
                      </a:r>
                      <a:r>
                        <a:rPr lang="en-US" altLang="zh-TW" dirty="0" err="1"/>
                        <a:t>yourScore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endParaRPr lang="zh-TW" altLang="en-US" dirty="0"/>
                    </a:p>
                  </a:txBody>
                  <a:tcPr marL="100115" marR="1001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488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zh-TW" dirty="0"/>
              <a:t>對調前</a:t>
            </a:r>
            <a:r>
              <a:rPr lang="zh-CN" altLang="zh-TW" b="1" dirty="0"/>
              <a:t>：</a:t>
            </a:r>
            <a:r>
              <a:rPr lang="en-US" altLang="zh-TW" b="1" dirty="0" err="1"/>
              <a:t>myScore</a:t>
            </a:r>
            <a:r>
              <a:rPr lang="en-US" altLang="zh-TW" b="1" dirty="0"/>
              <a:t> = 100, </a:t>
            </a:r>
            <a:r>
              <a:rPr lang="en-US" altLang="zh-TW" b="1" dirty="0" err="1"/>
              <a:t>yourScore</a:t>
            </a:r>
            <a:r>
              <a:rPr lang="en-US" altLang="zh-TW" b="1" dirty="0"/>
              <a:t> = 80</a:t>
            </a:r>
            <a:endParaRPr lang="zh-TW" altLang="zh-TW" dirty="0"/>
          </a:p>
          <a:p>
            <a:pPr marL="0" indent="0">
              <a:buNone/>
            </a:pPr>
            <a:r>
              <a:rPr lang="zh-CN" altLang="zh-TW" dirty="0"/>
              <a:t>對調後</a:t>
            </a:r>
            <a:r>
              <a:rPr lang="zh-CN" altLang="zh-TW" b="1" dirty="0"/>
              <a:t>：</a:t>
            </a:r>
            <a:r>
              <a:rPr lang="en-US" altLang="zh-TW" b="1" dirty="0" err="1"/>
              <a:t>myScore</a:t>
            </a:r>
            <a:r>
              <a:rPr lang="en-US" altLang="zh-TW" b="1" dirty="0"/>
              <a:t> = 80, </a:t>
            </a:r>
            <a:r>
              <a:rPr lang="en-US" altLang="zh-TW" b="1" dirty="0" err="1"/>
              <a:t>yourScore</a:t>
            </a:r>
            <a:r>
              <a:rPr lang="en-US" altLang="zh-TW" b="1" dirty="0"/>
              <a:t> = 100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27698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18.2  </a:t>
            </a:r>
            <a:r>
              <a:rPr lang="zh-TW" altLang="zh-TW" dirty="0"/>
              <a:t>運算子函式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類別和結構提供一些所謂多載運算子</a:t>
            </a:r>
            <a:r>
              <a:rPr lang="en-US" altLang="zh-TW" dirty="0"/>
              <a:t> (overloading operator) </a:t>
            </a:r>
            <a:r>
              <a:rPr lang="zh-TW" altLang="zh-TW" dirty="0"/>
              <a:t>來實作已存在的運算子。 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對於客製化的結構問題則須藉助運算子函式</a:t>
            </a:r>
            <a:r>
              <a:rPr lang="en-US" altLang="zh-TW" dirty="0"/>
              <a:t> (operator function)</a:t>
            </a:r>
            <a:r>
              <a:rPr lang="zh-TW" altLang="zh-TW" dirty="0"/>
              <a:t>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17306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18.2.1  </a:t>
            </a:r>
            <a:r>
              <a:rPr lang="zh-TW" altLang="zh-TW" dirty="0"/>
              <a:t>多載運算子</a:t>
            </a:r>
            <a:r>
              <a:rPr lang="en-US" altLang="zh-TW" dirty="0"/>
              <a:t> +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以下是針對複數</a:t>
            </a:r>
            <a:r>
              <a:rPr lang="en-US" altLang="zh-TW" dirty="0"/>
              <a:t> (complex number) </a:t>
            </a:r>
            <a:r>
              <a:rPr lang="zh-TW" altLang="zh-TW" dirty="0"/>
              <a:t>的相加撰寫其相關的運算子函式。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複數包括實數</a:t>
            </a:r>
            <a:r>
              <a:rPr lang="en-US" altLang="zh-TW" dirty="0"/>
              <a:t> (real) </a:t>
            </a:r>
            <a:r>
              <a:rPr lang="zh-TW" altLang="zh-TW" dirty="0"/>
              <a:t>與虛數</a:t>
            </a:r>
            <a:r>
              <a:rPr lang="en-US" altLang="zh-TW" dirty="0"/>
              <a:t> (imaginary)</a:t>
            </a:r>
            <a:r>
              <a:rPr lang="zh-TW" altLang="zh-TW" dirty="0"/>
              <a:t>兩部份。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99053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382290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// operator function</a:t>
                      </a:r>
                    </a:p>
                    <a:p>
                      <a:r>
                        <a:rPr lang="en-US" altLang="zh-TW" dirty="0" err="1"/>
                        <a:t>struct</a:t>
                      </a:r>
                      <a:r>
                        <a:rPr lang="en-US" altLang="zh-TW" dirty="0"/>
                        <a:t> Complex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a = 0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b = 0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+ (complex1: Complex, complex2: Complex) -&gt; Complex {</a:t>
                      </a:r>
                    </a:p>
                    <a:p>
                      <a:r>
                        <a:rPr lang="en-US" altLang="zh-TW" dirty="0"/>
                        <a:t>    return Complex(a: complex1.a + complex2.a, b: complex1.b + complex2.b)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let </a:t>
                      </a:r>
                      <a:r>
                        <a:rPr lang="en-US" altLang="zh-TW" dirty="0" err="1"/>
                        <a:t>oneObject</a:t>
                      </a:r>
                      <a:r>
                        <a:rPr lang="en-US" altLang="zh-TW" dirty="0"/>
                        <a:t> = Complex(a: 5, b: 3)</a:t>
                      </a:r>
                    </a:p>
                    <a:p>
                      <a:r>
                        <a:rPr lang="en-US" altLang="zh-TW" dirty="0"/>
                        <a:t>let </a:t>
                      </a:r>
                      <a:r>
                        <a:rPr lang="en-US" altLang="zh-TW" dirty="0" err="1"/>
                        <a:t>anotherObject</a:t>
                      </a:r>
                      <a:r>
                        <a:rPr lang="en-US" altLang="zh-TW" dirty="0"/>
                        <a:t> = Complex(a: 2, b: 2)</a:t>
                      </a:r>
                    </a:p>
                    <a:p>
                      <a:r>
                        <a:rPr lang="en-US" altLang="zh-TW" dirty="0"/>
                        <a:t>let </a:t>
                      </a:r>
                      <a:r>
                        <a:rPr lang="en-US" altLang="zh-TW" dirty="0" err="1"/>
                        <a:t>sumComplex</a:t>
                      </a:r>
                      <a:r>
                        <a:rPr lang="en-US" altLang="zh-TW" dirty="0"/>
                        <a:t> = </a:t>
                      </a:r>
                      <a:r>
                        <a:rPr lang="en-US" altLang="zh-TW" dirty="0" err="1"/>
                        <a:t>oneObject</a:t>
                      </a:r>
                      <a:r>
                        <a:rPr lang="en-US" altLang="zh-TW" dirty="0"/>
                        <a:t> + </a:t>
                      </a:r>
                      <a:r>
                        <a:rPr lang="en-US" altLang="zh-TW" dirty="0" err="1"/>
                        <a:t>anotherObject</a:t>
                      </a:r>
                      <a:endParaRPr lang="en-US" altLang="zh-TW" dirty="0"/>
                    </a:p>
                    <a:p>
                      <a:r>
                        <a:rPr lang="en-US" altLang="zh-TW" dirty="0"/>
                        <a:t>print("\(</a:t>
                      </a:r>
                      <a:r>
                        <a:rPr lang="en-US" altLang="zh-TW" dirty="0" err="1"/>
                        <a:t>sumComplex.a</a:t>
                      </a:r>
                      <a:r>
                        <a:rPr lang="en-US" altLang="zh-TW" dirty="0"/>
                        <a:t>) + \(</a:t>
                      </a:r>
                      <a:r>
                        <a:rPr lang="en-US" altLang="zh-TW" dirty="0" err="1"/>
                        <a:t>sumComplex.b</a:t>
                      </a:r>
                      <a:r>
                        <a:rPr lang="en-US" altLang="zh-TW" dirty="0"/>
                        <a:t>)</a:t>
                      </a:r>
                      <a:r>
                        <a:rPr lang="en-US" altLang="zh-TW" dirty="0" err="1"/>
                        <a:t>i</a:t>
                      </a:r>
                      <a:r>
                        <a:rPr lang="en-US" altLang="zh-TW" dirty="0"/>
                        <a:t>" )</a:t>
                      </a:r>
                    </a:p>
                  </a:txBody>
                  <a:tcPr marL="100115" marR="1001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5808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7 + 5i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08461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18.1  </a:t>
            </a:r>
            <a:r>
              <a:rPr lang="zh-TW" altLang="zh-TW" dirty="0"/>
              <a:t>位元運算子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en-US" altLang="zh-TW" dirty="0"/>
              <a:t>Swift</a:t>
            </a:r>
            <a:r>
              <a:rPr lang="zh-TW" altLang="zh-TW" dirty="0"/>
              <a:t>的位元運算子</a:t>
            </a:r>
            <a:r>
              <a:rPr lang="en-US" altLang="zh-TW" dirty="0"/>
              <a:t>(bitwise operator)</a:t>
            </a:r>
            <a:r>
              <a:rPr lang="zh-TW" altLang="zh-TW" dirty="0"/>
              <a:t>計有</a:t>
            </a:r>
            <a:r>
              <a:rPr lang="en-US" altLang="zh-TW" dirty="0"/>
              <a:t>&amp;(</a:t>
            </a:r>
            <a:r>
              <a:rPr lang="zh-TW" altLang="zh-TW" dirty="0"/>
              <a:t>且</a:t>
            </a:r>
            <a:r>
              <a:rPr lang="en-US" altLang="zh-TW" dirty="0"/>
              <a:t>)</a:t>
            </a:r>
            <a:r>
              <a:rPr lang="zh-TW" altLang="zh-TW" dirty="0"/>
              <a:t>、</a:t>
            </a:r>
            <a:r>
              <a:rPr lang="en-US" altLang="zh-TW" dirty="0"/>
              <a:t>|(</a:t>
            </a:r>
            <a:r>
              <a:rPr lang="zh-TW" altLang="zh-TW" dirty="0"/>
              <a:t>或</a:t>
            </a:r>
            <a:r>
              <a:rPr lang="en-US" altLang="zh-TW" dirty="0"/>
              <a:t>)</a:t>
            </a:r>
            <a:r>
              <a:rPr lang="zh-TW" altLang="zh-TW" dirty="0"/>
              <a:t>、</a:t>
            </a:r>
            <a:r>
              <a:rPr lang="en-US" altLang="zh-TW" dirty="0"/>
              <a:t>^(</a:t>
            </a:r>
            <a:r>
              <a:rPr lang="zh-TW" altLang="zh-TW" dirty="0"/>
              <a:t>互斥或</a:t>
            </a:r>
            <a:r>
              <a:rPr lang="en-US" altLang="zh-TW" dirty="0"/>
              <a:t>)</a:t>
            </a:r>
            <a:r>
              <a:rPr lang="zh-TW" altLang="zh-TW" dirty="0"/>
              <a:t>、</a:t>
            </a:r>
            <a:r>
              <a:rPr lang="en-US" altLang="zh-TW" dirty="0"/>
              <a:t>~(</a:t>
            </a:r>
            <a:r>
              <a:rPr lang="zh-TW" altLang="zh-TW" dirty="0"/>
              <a:t>反</a:t>
            </a:r>
            <a:r>
              <a:rPr lang="en-US" altLang="zh-TW" dirty="0"/>
              <a:t>)</a:t>
            </a:r>
            <a:r>
              <a:rPr lang="zh-TW" altLang="zh-TW" dirty="0"/>
              <a:t>、</a:t>
            </a:r>
            <a:r>
              <a:rPr lang="en-US" altLang="zh-TW" dirty="0"/>
              <a:t>&lt;&lt;(</a:t>
            </a:r>
            <a:r>
              <a:rPr lang="zh-TW" altLang="zh-TW" dirty="0"/>
              <a:t>左移</a:t>
            </a:r>
            <a:r>
              <a:rPr lang="en-US" altLang="zh-TW" dirty="0"/>
              <a:t>)</a:t>
            </a:r>
            <a:r>
              <a:rPr lang="zh-TW" altLang="zh-TW" dirty="0"/>
              <a:t>，及</a:t>
            </a:r>
            <a:r>
              <a:rPr lang="en-US" altLang="zh-TW" dirty="0"/>
              <a:t>&gt;&gt;(</a:t>
            </a:r>
            <a:r>
              <a:rPr lang="zh-TW" altLang="zh-TW" dirty="0"/>
              <a:t>右移</a:t>
            </a:r>
            <a:r>
              <a:rPr lang="en-US" altLang="zh-TW" dirty="0"/>
              <a:t>)</a:t>
            </a:r>
            <a:r>
              <a:rPr lang="zh-TW" altLang="zh-TW" dirty="0"/>
              <a:t>。 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位元運算子比關係運算子來得低，而比邏輯運算子來得高，但</a:t>
            </a:r>
            <a:r>
              <a:rPr lang="en-US" altLang="zh-TW" dirty="0"/>
              <a:t>~</a:t>
            </a:r>
            <a:r>
              <a:rPr lang="zh-TW" altLang="zh-TW" dirty="0"/>
              <a:t>、</a:t>
            </a:r>
            <a:r>
              <a:rPr lang="en-US" altLang="zh-TW" dirty="0"/>
              <a:t>&lt;&lt;</a:t>
            </a:r>
            <a:r>
              <a:rPr lang="zh-TW" altLang="zh-TW" dirty="0"/>
              <a:t>、</a:t>
            </a:r>
            <a:r>
              <a:rPr lang="en-US" altLang="zh-TW" dirty="0"/>
              <a:t>&gt;&gt;</a:t>
            </a:r>
            <a:r>
              <a:rPr lang="zh-TW" altLang="zh-TW" dirty="0"/>
              <a:t>是例外。 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位元運算子的結合性也是由左至右。 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其中</a:t>
            </a:r>
            <a:r>
              <a:rPr lang="en-US" altLang="zh-TW" dirty="0"/>
              <a:t> &amp; </a:t>
            </a:r>
            <a:r>
              <a:rPr lang="zh-TW" altLang="zh-TW" dirty="0"/>
              <a:t>運算子，表示兩個位元皆為</a:t>
            </a:r>
            <a:r>
              <a:rPr lang="en-US" altLang="zh-TW" dirty="0"/>
              <a:t>1</a:t>
            </a:r>
            <a:r>
              <a:rPr lang="zh-TW" altLang="zh-TW" dirty="0"/>
              <a:t>時，結果才為</a:t>
            </a:r>
            <a:r>
              <a:rPr lang="en-US" altLang="zh-TW" dirty="0"/>
              <a:t>1</a:t>
            </a:r>
            <a:r>
              <a:rPr lang="zh-TW" altLang="zh-TW" dirty="0"/>
              <a:t>，否則為</a:t>
            </a:r>
            <a:r>
              <a:rPr lang="en-US" altLang="zh-TW" dirty="0"/>
              <a:t>0</a:t>
            </a:r>
            <a:r>
              <a:rPr lang="zh-TW" altLang="zh-TW" dirty="0"/>
              <a:t>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86967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18.2.2  prefix</a:t>
            </a:r>
            <a:r>
              <a:rPr lang="zh-TW" altLang="zh-TW" dirty="0"/>
              <a:t>與 </a:t>
            </a:r>
            <a:r>
              <a:rPr lang="en-US" altLang="zh-TW" dirty="0"/>
              <a:t>postfix</a:t>
            </a:r>
            <a:r>
              <a:rPr lang="zh-TW" altLang="zh-TW" dirty="0"/>
              <a:t>運算子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來看有關 </a:t>
            </a:r>
            <a:r>
              <a:rPr lang="en-US" altLang="zh-TW" dirty="0"/>
              <a:t>prefix</a:t>
            </a:r>
            <a:r>
              <a:rPr lang="zh-TW" altLang="zh-TW" dirty="0"/>
              <a:t>與 </a:t>
            </a:r>
            <a:r>
              <a:rPr lang="en-US" altLang="zh-TW" dirty="0"/>
              <a:t>postfix</a:t>
            </a:r>
            <a:r>
              <a:rPr lang="zh-TW" altLang="zh-TW" dirty="0"/>
              <a:t>運算子</a:t>
            </a:r>
            <a:r>
              <a:rPr lang="zh-TW" altLang="en-US" dirty="0"/>
              <a:t>，</a:t>
            </a:r>
            <a:r>
              <a:rPr lang="zh-TW" altLang="zh-TW" dirty="0"/>
              <a:t>這些運算子與單元運算子有關，可能是正、負號運算子或是前置與後繼運算子。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215192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459499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// prefix</a:t>
                      </a:r>
                    </a:p>
                    <a:p>
                      <a:r>
                        <a:rPr lang="en-US" altLang="zh-TW" dirty="0" err="1"/>
                        <a:t>struct</a:t>
                      </a:r>
                      <a:r>
                        <a:rPr lang="en-US" altLang="zh-TW" dirty="0"/>
                        <a:t> Complex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a = 0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b = 0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prefix </a:t>
                      </a:r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- (</a:t>
                      </a:r>
                      <a:r>
                        <a:rPr lang="en-US" altLang="zh-TW" dirty="0" err="1"/>
                        <a:t>complexObject</a:t>
                      </a:r>
                      <a:r>
                        <a:rPr lang="en-US" altLang="zh-TW" dirty="0"/>
                        <a:t>: Complex) -&gt; Complex {</a:t>
                      </a:r>
                    </a:p>
                    <a:p>
                      <a:r>
                        <a:rPr lang="en-US" altLang="zh-TW" dirty="0"/>
                        <a:t>    return Complex(a: </a:t>
                      </a:r>
                      <a:r>
                        <a:rPr lang="en-US" altLang="zh-TW" dirty="0" err="1"/>
                        <a:t>complexObject.a</a:t>
                      </a:r>
                      <a:r>
                        <a:rPr lang="en-US" altLang="zh-TW" dirty="0"/>
                        <a:t> , b: -</a:t>
                      </a:r>
                      <a:r>
                        <a:rPr lang="en-US" altLang="zh-TW" dirty="0" err="1"/>
                        <a:t>complexObject.b</a:t>
                      </a:r>
                      <a:r>
                        <a:rPr lang="en-US" altLang="zh-TW" dirty="0"/>
                        <a:t>)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let </a:t>
                      </a:r>
                      <a:r>
                        <a:rPr lang="en-US" altLang="zh-TW" dirty="0" err="1"/>
                        <a:t>oneObject</a:t>
                      </a:r>
                      <a:r>
                        <a:rPr lang="en-US" altLang="zh-TW" dirty="0"/>
                        <a:t> = Complex(a: 5, b: 3)</a:t>
                      </a:r>
                    </a:p>
                    <a:p>
                      <a:r>
                        <a:rPr lang="en-US" altLang="zh-TW" dirty="0"/>
                        <a:t>let </a:t>
                      </a:r>
                      <a:r>
                        <a:rPr lang="en-US" altLang="zh-TW" dirty="0" err="1"/>
                        <a:t>negativeObject</a:t>
                      </a:r>
                      <a:r>
                        <a:rPr lang="en-US" altLang="zh-TW" dirty="0"/>
                        <a:t> = -</a:t>
                      </a:r>
                      <a:r>
                        <a:rPr lang="en-US" altLang="zh-TW" dirty="0" err="1"/>
                        <a:t>oneObject</a:t>
                      </a:r>
                      <a:endParaRPr lang="en-US" altLang="zh-TW" dirty="0"/>
                    </a:p>
                    <a:p>
                      <a:r>
                        <a:rPr lang="en-US" altLang="zh-TW" dirty="0"/>
                        <a:t>print("\(</a:t>
                      </a:r>
                      <a:r>
                        <a:rPr lang="en-US" altLang="zh-TW" dirty="0" err="1"/>
                        <a:t>negativeObject.a</a:t>
                      </a:r>
                      <a:r>
                        <a:rPr lang="en-US" altLang="zh-TW" dirty="0"/>
                        <a:t>)\(</a:t>
                      </a:r>
                      <a:r>
                        <a:rPr lang="en-US" altLang="zh-TW" dirty="0" err="1"/>
                        <a:t>negativeObject.b</a:t>
                      </a:r>
                      <a:r>
                        <a:rPr lang="en-US" altLang="zh-TW" dirty="0"/>
                        <a:t>)</a:t>
                      </a:r>
                      <a:r>
                        <a:rPr lang="en-US" altLang="zh-TW" dirty="0" err="1"/>
                        <a:t>i</a:t>
                      </a:r>
                      <a:r>
                        <a:rPr lang="en-US" altLang="zh-TW" dirty="0"/>
                        <a:t>" )</a:t>
                      </a:r>
                    </a:p>
                    <a:p>
                      <a:endParaRPr lang="zh-TW" altLang="en-US" dirty="0"/>
                    </a:p>
                  </a:txBody>
                  <a:tcPr marL="100115" marR="1001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0393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5-3i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32104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18.2.3  </a:t>
            </a:r>
            <a:r>
              <a:rPr lang="zh-TW" altLang="zh-TW" dirty="0"/>
              <a:t>複合指定運算子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複合指定運算子</a:t>
            </a:r>
            <a:r>
              <a:rPr lang="en-US" altLang="zh-TW" dirty="0"/>
              <a:t> (compound assignment operator) </a:t>
            </a:r>
            <a:r>
              <a:rPr lang="zh-TW" altLang="zh-TW" dirty="0"/>
              <a:t>結合等號運算子</a:t>
            </a:r>
            <a:r>
              <a:rPr lang="en-US" altLang="zh-TW" dirty="0"/>
              <a:t>(=) </a:t>
            </a:r>
            <a:r>
              <a:rPr lang="zh-TW" altLang="zh-TW" dirty="0"/>
              <a:t>與其它運算子，如算術指定運算子</a:t>
            </a:r>
            <a:r>
              <a:rPr lang="en-US" altLang="zh-TW" dirty="0"/>
              <a:t>(+=) </a:t>
            </a:r>
            <a:r>
              <a:rPr lang="zh-TW" altLang="zh-TW" dirty="0"/>
              <a:t>即結合算術運算子與等號運算子，使得加法和指定以一單行的型式表示。 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這一類的實作在運算子左邊的變數參數需加上</a:t>
            </a:r>
            <a:r>
              <a:rPr lang="en-US" altLang="zh-TW" dirty="0" err="1"/>
              <a:t>inout</a:t>
            </a:r>
            <a:r>
              <a:rPr lang="zh-TW" altLang="zh-TW" dirty="0"/>
              <a:t>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100027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142301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struct</a:t>
                      </a:r>
                      <a:r>
                        <a:rPr lang="en-US" altLang="zh-TW" dirty="0"/>
                        <a:t> Complex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a = 0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b = 0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+ (complex1: Complex, complex2: Complex) -&gt; Complex {</a:t>
                      </a:r>
                    </a:p>
                    <a:p>
                      <a:r>
                        <a:rPr lang="en-US" altLang="zh-TW" dirty="0"/>
                        <a:t>    return Complex(a: complex1.a + complex2.a, b: complex1.b + complex2.b)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+= (complex1: </a:t>
                      </a:r>
                      <a:r>
                        <a:rPr lang="en-US" altLang="zh-TW" dirty="0" err="1"/>
                        <a:t>inout</a:t>
                      </a:r>
                      <a:r>
                        <a:rPr lang="en-US" altLang="zh-TW" dirty="0"/>
                        <a:t> Complex, complex2: Complex) {</a:t>
                      </a:r>
                    </a:p>
                    <a:p>
                      <a:r>
                        <a:rPr lang="en-US" altLang="zh-TW" dirty="0"/>
                        <a:t>    complex1 = complex1 + complex2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oneObject</a:t>
                      </a:r>
                      <a:r>
                        <a:rPr lang="en-US" altLang="zh-TW" dirty="0"/>
                        <a:t> = Complex(a: 5, b: 3)</a:t>
                      </a:r>
                    </a:p>
                    <a:p>
                      <a:r>
                        <a:rPr lang="en-US" altLang="zh-TW" dirty="0"/>
                        <a:t>let </a:t>
                      </a:r>
                      <a:r>
                        <a:rPr lang="en-US" altLang="zh-TW" dirty="0" err="1"/>
                        <a:t>anotherObject</a:t>
                      </a:r>
                      <a:r>
                        <a:rPr lang="en-US" altLang="zh-TW" dirty="0"/>
                        <a:t> = Complex(a: 2, b: 2)</a:t>
                      </a:r>
                    </a:p>
                    <a:p>
                      <a:r>
                        <a:rPr lang="en-US" altLang="zh-TW" dirty="0" err="1"/>
                        <a:t>oneObject</a:t>
                      </a:r>
                      <a:r>
                        <a:rPr lang="en-US" altLang="zh-TW" dirty="0"/>
                        <a:t> += </a:t>
                      </a:r>
                      <a:r>
                        <a:rPr lang="en-US" altLang="zh-TW" dirty="0" err="1"/>
                        <a:t>anotherObject</a:t>
                      </a:r>
                      <a:endParaRPr lang="en-US" altLang="zh-TW" dirty="0"/>
                    </a:p>
                    <a:p>
                      <a:r>
                        <a:rPr lang="en-US" altLang="zh-TW" dirty="0"/>
                        <a:t>print("\(</a:t>
                      </a:r>
                      <a:r>
                        <a:rPr lang="en-US" altLang="zh-TW" dirty="0" err="1"/>
                        <a:t>oneObject.a</a:t>
                      </a:r>
                      <a:r>
                        <a:rPr lang="en-US" altLang="zh-TW" dirty="0"/>
                        <a:t>)+\(</a:t>
                      </a:r>
                      <a:r>
                        <a:rPr lang="en-US" altLang="zh-TW" dirty="0" err="1"/>
                        <a:t>oneObject.b</a:t>
                      </a:r>
                      <a:r>
                        <a:rPr lang="en-US" altLang="zh-TW" dirty="0"/>
                        <a:t>)</a:t>
                      </a:r>
                      <a:r>
                        <a:rPr lang="en-US" altLang="zh-TW" dirty="0" err="1"/>
                        <a:t>i</a:t>
                      </a:r>
                      <a:r>
                        <a:rPr lang="en-US" altLang="zh-TW" dirty="0"/>
                        <a:t>" )</a:t>
                      </a:r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2648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7+5i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251625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18.2.4  </a:t>
            </a:r>
            <a:r>
              <a:rPr lang="zh-TW" altLang="zh-TW" dirty="0"/>
              <a:t>客製化運算子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可以使用</a:t>
            </a:r>
            <a:r>
              <a:rPr lang="en-US" altLang="zh-TW" dirty="0"/>
              <a:t> operator</a:t>
            </a:r>
            <a:r>
              <a:rPr lang="zh-TW" altLang="zh-TW" dirty="0"/>
              <a:t>關鍵字並宣告</a:t>
            </a:r>
            <a:r>
              <a:rPr lang="en-US" altLang="zh-TW" dirty="0"/>
              <a:t> prefix </a:t>
            </a:r>
            <a:r>
              <a:rPr lang="zh-TW" altLang="zh-TW" dirty="0"/>
              <a:t>、</a:t>
            </a:r>
            <a:r>
              <a:rPr lang="en-US" altLang="zh-TW" dirty="0"/>
              <a:t>infix </a:t>
            </a:r>
            <a:r>
              <a:rPr lang="zh-TW" altLang="zh-TW" dirty="0"/>
              <a:t>或</a:t>
            </a:r>
            <a:r>
              <a:rPr lang="en-US" altLang="zh-TW" dirty="0"/>
              <a:t>postfix</a:t>
            </a:r>
            <a:r>
              <a:rPr lang="zh-TW" altLang="zh-TW" dirty="0"/>
              <a:t>來自訂運算子函式</a:t>
            </a:r>
            <a:r>
              <a:rPr lang="zh-TW" altLang="en-US" dirty="0"/>
              <a:t>。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例如客製化</a:t>
            </a:r>
            <a:r>
              <a:rPr lang="en-US" altLang="zh-TW" dirty="0"/>
              <a:t> +++ </a:t>
            </a:r>
            <a:r>
              <a:rPr lang="zh-TW" altLang="zh-TW" dirty="0"/>
              <a:t>運算子函式，將某一</a:t>
            </a:r>
            <a:r>
              <a:rPr lang="en-US" altLang="zh-TW" dirty="0"/>
              <a:t> complex </a:t>
            </a:r>
            <a:r>
              <a:rPr lang="zh-TW" altLang="zh-TW" dirty="0"/>
              <a:t>的實數與虛數分別自已相加，亦即將實數和虛數乘以</a:t>
            </a:r>
            <a:r>
              <a:rPr lang="en-US" altLang="zh-TW" dirty="0"/>
              <a:t> 2</a:t>
            </a:r>
            <a:r>
              <a:rPr lang="zh-TW" altLang="zh-TW" dirty="0"/>
              <a:t>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711334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829426"/>
              </p:ext>
            </p:extLst>
          </p:nvPr>
        </p:nvGraphicFramePr>
        <p:xfrm>
          <a:off x="1450975" y="1895545"/>
          <a:ext cx="9604376" cy="420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02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2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 // customize operator</a:t>
                      </a:r>
                    </a:p>
                    <a:p>
                      <a:r>
                        <a:rPr lang="en-US" altLang="zh-TW" dirty="0" err="1"/>
                        <a:t>struct</a:t>
                      </a:r>
                      <a:r>
                        <a:rPr lang="en-US" altLang="zh-TW" dirty="0"/>
                        <a:t> Complex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a = 0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b = 0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+ (complex1: Complex, complex2: Complex) -&gt; Complex {</a:t>
                      </a:r>
                    </a:p>
                    <a:p>
                      <a:r>
                        <a:rPr lang="en-US" altLang="zh-TW" dirty="0"/>
                        <a:t>    return Complex(a: complex1.a + complex2.a, b: complex1.b + complex2.b)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+= (complex1: </a:t>
                      </a:r>
                      <a:r>
                        <a:rPr lang="en-US" altLang="zh-TW" dirty="0" err="1"/>
                        <a:t>inout</a:t>
                      </a:r>
                      <a:r>
                        <a:rPr lang="en-US" altLang="zh-TW" dirty="0"/>
                        <a:t> Complex, complex2: Complex) {</a:t>
                      </a:r>
                    </a:p>
                    <a:p>
                      <a:r>
                        <a:rPr lang="en-US" altLang="zh-TW" dirty="0"/>
                        <a:t>    complex1 = complex1 + complex2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prefix operator +++ </a:t>
                      </a:r>
                    </a:p>
                    <a:p>
                      <a:r>
                        <a:rPr lang="en-US" altLang="zh-TW" dirty="0"/>
                        <a:t>prefix </a:t>
                      </a:r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+++ (complex: </a:t>
                      </a:r>
                      <a:r>
                        <a:rPr lang="en-US" altLang="zh-TW" dirty="0" err="1"/>
                        <a:t>inout</a:t>
                      </a:r>
                      <a:r>
                        <a:rPr lang="en-US" altLang="zh-TW" dirty="0"/>
                        <a:t> Complex) -&gt; Complex {</a:t>
                      </a:r>
                    </a:p>
                    <a:p>
                      <a:r>
                        <a:rPr lang="en-US" altLang="zh-TW" dirty="0"/>
                        <a:t>    complex += complex</a:t>
                      </a:r>
                    </a:p>
                    <a:p>
                      <a:r>
                        <a:rPr lang="en-US" altLang="zh-TW" dirty="0"/>
                        <a:t>    return complex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obj3 = Complex(a: 5, b: 3)</a:t>
                      </a:r>
                    </a:p>
                    <a:p>
                      <a:r>
                        <a:rPr lang="en-US" altLang="zh-TW" dirty="0"/>
                        <a:t>let obj4 = +++obj3</a:t>
                      </a:r>
                    </a:p>
                    <a:p>
                      <a:r>
                        <a:rPr lang="en-US" altLang="zh-TW" dirty="0"/>
                        <a:t>print("\(obj3.a)+\(obj3.b)</a:t>
                      </a:r>
                      <a:r>
                        <a:rPr lang="en-US" altLang="zh-TW" dirty="0" err="1"/>
                        <a:t>i</a:t>
                      </a:r>
                      <a:r>
                        <a:rPr lang="en-US" altLang="zh-TW" dirty="0"/>
                        <a:t>" )</a:t>
                      </a:r>
                    </a:p>
                    <a:p>
                      <a:r>
                        <a:rPr lang="en-US" altLang="zh-TW" dirty="0"/>
                        <a:t>print("\(obj4.a)+\(obj4.b)</a:t>
                      </a:r>
                      <a:r>
                        <a:rPr lang="en-US" altLang="zh-TW" dirty="0" err="1"/>
                        <a:t>i</a:t>
                      </a:r>
                      <a:r>
                        <a:rPr lang="en-US" altLang="zh-TW" dirty="0"/>
                        <a:t>" )</a:t>
                      </a:r>
                      <a:endParaRPr lang="zh-TW" altLang="en-US" dirty="0"/>
                    </a:p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05848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10+6i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10+6i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364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TW" dirty="0"/>
              <a:t>位元運算子</a:t>
            </a:r>
            <a:r>
              <a:rPr lang="en-US" altLang="zh-TW" dirty="0"/>
              <a:t> &amp; </a:t>
            </a:r>
            <a:r>
              <a:rPr lang="zh-CN" altLang="zh-TW" dirty="0"/>
              <a:t>的真值表</a:t>
            </a:r>
            <a:br>
              <a:rPr lang="zh-TW" altLang="zh-TW" dirty="0"/>
            </a:br>
            <a:endParaRPr kumimoji="1"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1660402"/>
              </p:ext>
            </p:extLst>
          </p:nvPr>
        </p:nvGraphicFramePr>
        <p:xfrm>
          <a:off x="1451579" y="2250831"/>
          <a:ext cx="9603879" cy="2542235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3201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1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1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447">
                <a:tc>
                  <a:txBody>
                    <a:bodyPr/>
                    <a:lstStyle/>
                    <a:p>
                      <a:pPr marL="71755" marR="71755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zh-TW" sz="1700">
                          <a:effectLst/>
                        </a:rPr>
                        <a:t>位元</a:t>
                      </a:r>
                      <a:r>
                        <a:rPr lang="en-US" sz="1700">
                          <a:effectLst/>
                        </a:rPr>
                        <a:t>1</a:t>
                      </a:r>
                      <a:endParaRPr lang="zh-TW" sz="1700">
                        <a:effectLst/>
                        <a:latin typeface="Swis721 Md BT" charset="0"/>
                        <a:ea typeface="華康中黑體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zh-TW" sz="1700">
                          <a:effectLst/>
                        </a:rPr>
                        <a:t>位元</a:t>
                      </a:r>
                      <a:r>
                        <a:rPr lang="en-US" sz="1700">
                          <a:effectLst/>
                        </a:rPr>
                        <a:t>2</a:t>
                      </a:r>
                      <a:endParaRPr lang="zh-TW" sz="1700">
                        <a:effectLst/>
                        <a:latin typeface="Swis721 Md BT" charset="0"/>
                        <a:ea typeface="華康中黑體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zh-TW" sz="1700">
                          <a:effectLst/>
                        </a:rPr>
                        <a:t>位元</a:t>
                      </a:r>
                      <a:r>
                        <a:rPr lang="en-US" sz="1700">
                          <a:effectLst/>
                        </a:rPr>
                        <a:t>1 &amp; </a:t>
                      </a:r>
                      <a:r>
                        <a:rPr lang="zh-TW" sz="1700">
                          <a:effectLst/>
                        </a:rPr>
                        <a:t>位元</a:t>
                      </a:r>
                      <a:r>
                        <a:rPr lang="en-US" sz="1700">
                          <a:effectLst/>
                        </a:rPr>
                        <a:t>2</a:t>
                      </a:r>
                      <a:endParaRPr lang="zh-TW" sz="1700">
                        <a:effectLst/>
                        <a:latin typeface="Swis721 Md BT" charset="0"/>
                        <a:ea typeface="華康中黑體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447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700">
                          <a:effectLst/>
                        </a:rPr>
                        <a:t>0</a:t>
                      </a:r>
                      <a:endParaRPr lang="zh-TW" sz="17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700">
                          <a:effectLst/>
                        </a:rPr>
                        <a:t>0</a:t>
                      </a:r>
                      <a:endParaRPr lang="zh-TW" sz="17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700">
                          <a:effectLst/>
                        </a:rPr>
                        <a:t>0</a:t>
                      </a:r>
                      <a:endParaRPr lang="zh-TW" sz="17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447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700">
                          <a:effectLst/>
                        </a:rPr>
                        <a:t>0</a:t>
                      </a:r>
                      <a:endParaRPr lang="zh-TW" sz="17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700">
                          <a:effectLst/>
                        </a:rPr>
                        <a:t>1</a:t>
                      </a:r>
                      <a:endParaRPr lang="zh-TW" sz="17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700">
                          <a:effectLst/>
                        </a:rPr>
                        <a:t>0</a:t>
                      </a:r>
                      <a:endParaRPr lang="zh-TW" sz="17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447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700">
                          <a:effectLst/>
                        </a:rPr>
                        <a:t>1</a:t>
                      </a:r>
                      <a:endParaRPr lang="zh-TW" sz="17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700">
                          <a:effectLst/>
                        </a:rPr>
                        <a:t>0</a:t>
                      </a:r>
                      <a:endParaRPr lang="zh-TW" sz="17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700">
                          <a:effectLst/>
                        </a:rPr>
                        <a:t>0</a:t>
                      </a:r>
                      <a:endParaRPr lang="zh-TW" sz="17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447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700">
                          <a:effectLst/>
                        </a:rPr>
                        <a:t>1</a:t>
                      </a:r>
                      <a:endParaRPr lang="zh-TW" sz="17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700">
                          <a:effectLst/>
                        </a:rPr>
                        <a:t>1</a:t>
                      </a:r>
                      <a:endParaRPr lang="zh-TW" sz="17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700" dirty="0">
                          <a:effectLst/>
                        </a:rPr>
                        <a:t>1</a:t>
                      </a:r>
                      <a:endParaRPr lang="zh-TW" sz="1700" dirty="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646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位元運算子</a:t>
            </a:r>
            <a:r>
              <a:rPr lang="en-US" altLang="zh-TW" dirty="0"/>
              <a:t> | </a:t>
            </a:r>
            <a:r>
              <a:rPr lang="zh-TW" altLang="zh-TW" dirty="0"/>
              <a:t>的真值表 </a:t>
            </a:r>
            <a:endParaRPr kumimoji="1"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165606"/>
              </p:ext>
            </p:extLst>
          </p:nvPr>
        </p:nvGraphicFramePr>
        <p:xfrm>
          <a:off x="1798654" y="2220684"/>
          <a:ext cx="8902840" cy="3326005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2966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8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8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5201">
                <a:tc>
                  <a:txBody>
                    <a:bodyPr/>
                    <a:lstStyle/>
                    <a:p>
                      <a:pPr marL="71755" marR="71755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zh-TW" sz="1700" dirty="0">
                          <a:effectLst/>
                        </a:rPr>
                        <a:t>位元</a:t>
                      </a:r>
                      <a:r>
                        <a:rPr lang="en-US" sz="1700" dirty="0">
                          <a:effectLst/>
                        </a:rPr>
                        <a:t>1</a:t>
                      </a:r>
                      <a:endParaRPr lang="zh-TW" sz="1700" dirty="0">
                        <a:effectLst/>
                        <a:latin typeface="Swis721 Md BT" charset="0"/>
                        <a:ea typeface="華康中黑體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zh-TW" sz="1700">
                          <a:effectLst/>
                        </a:rPr>
                        <a:t>位元</a:t>
                      </a:r>
                      <a:r>
                        <a:rPr lang="en-US" sz="1700">
                          <a:effectLst/>
                        </a:rPr>
                        <a:t>2</a:t>
                      </a:r>
                      <a:endParaRPr lang="zh-TW" sz="1700">
                        <a:effectLst/>
                        <a:latin typeface="Swis721 Md BT" charset="0"/>
                        <a:ea typeface="華康中黑體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zh-TW" sz="1700">
                          <a:effectLst/>
                        </a:rPr>
                        <a:t>位元</a:t>
                      </a:r>
                      <a:r>
                        <a:rPr lang="en-US" sz="1700">
                          <a:effectLst/>
                        </a:rPr>
                        <a:t>1 | </a:t>
                      </a:r>
                      <a:r>
                        <a:rPr lang="zh-TW" sz="1700">
                          <a:effectLst/>
                        </a:rPr>
                        <a:t>位元</a:t>
                      </a:r>
                      <a:r>
                        <a:rPr lang="en-US" sz="1700">
                          <a:effectLst/>
                        </a:rPr>
                        <a:t>2</a:t>
                      </a:r>
                      <a:endParaRPr lang="zh-TW" sz="1700">
                        <a:effectLst/>
                        <a:latin typeface="Swis721 Md BT" charset="0"/>
                        <a:ea typeface="華康中黑體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201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700" dirty="0">
                          <a:effectLst/>
                        </a:rPr>
                        <a:t>0</a:t>
                      </a:r>
                      <a:endParaRPr lang="zh-TW" sz="1700" dirty="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700">
                          <a:effectLst/>
                        </a:rPr>
                        <a:t>0</a:t>
                      </a:r>
                      <a:endParaRPr lang="zh-TW" sz="17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700">
                          <a:effectLst/>
                        </a:rPr>
                        <a:t>0</a:t>
                      </a:r>
                      <a:endParaRPr lang="zh-TW" sz="17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5201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700">
                          <a:effectLst/>
                        </a:rPr>
                        <a:t>0</a:t>
                      </a:r>
                      <a:endParaRPr lang="zh-TW" sz="17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700">
                          <a:effectLst/>
                        </a:rPr>
                        <a:t>1</a:t>
                      </a:r>
                      <a:endParaRPr lang="zh-TW" sz="17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700">
                          <a:effectLst/>
                        </a:rPr>
                        <a:t>1</a:t>
                      </a:r>
                      <a:endParaRPr lang="zh-TW" sz="17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5201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700">
                          <a:effectLst/>
                        </a:rPr>
                        <a:t>1</a:t>
                      </a:r>
                      <a:endParaRPr lang="zh-TW" sz="17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700">
                          <a:effectLst/>
                        </a:rPr>
                        <a:t>0</a:t>
                      </a:r>
                      <a:endParaRPr lang="zh-TW" sz="17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700">
                          <a:effectLst/>
                        </a:rPr>
                        <a:t>1</a:t>
                      </a:r>
                      <a:endParaRPr lang="zh-TW" sz="17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5201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700" dirty="0">
                          <a:effectLst/>
                        </a:rPr>
                        <a:t>1</a:t>
                      </a:r>
                      <a:endParaRPr lang="zh-TW" sz="1700" dirty="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700">
                          <a:effectLst/>
                        </a:rPr>
                        <a:t>1</a:t>
                      </a:r>
                      <a:endParaRPr lang="zh-TW" sz="17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700" dirty="0">
                          <a:effectLst/>
                        </a:rPr>
                        <a:t>1</a:t>
                      </a:r>
                      <a:endParaRPr lang="zh-TW" sz="1700" dirty="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3985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1401337" y="402585"/>
            <a:ext cx="9603275" cy="10492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zh-TW" dirty="0"/>
              <a:t>位元運算子</a:t>
            </a:r>
            <a:r>
              <a:rPr lang="zh-TW" altLang="en-US" dirty="0"/>
              <a:t> </a:t>
            </a:r>
            <a:r>
              <a:rPr lang="en-US" altLang="zh-TW" dirty="0"/>
              <a:t>^</a:t>
            </a:r>
            <a:r>
              <a:rPr lang="zh-TW" altLang="en-US" dirty="0"/>
              <a:t> </a:t>
            </a:r>
            <a:r>
              <a:rPr lang="zh-TW" altLang="zh-TW" dirty="0"/>
              <a:t>的真值表 </a:t>
            </a:r>
            <a:endParaRPr kumimoji="1"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80581"/>
              </p:ext>
            </p:extLst>
          </p:nvPr>
        </p:nvGraphicFramePr>
        <p:xfrm>
          <a:off x="1401337" y="1346478"/>
          <a:ext cx="9603276" cy="1889091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3201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1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10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8055">
                <a:tc>
                  <a:txBody>
                    <a:bodyPr/>
                    <a:lstStyle/>
                    <a:p>
                      <a:pPr marL="71755" marR="71755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zh-TW" sz="1700">
                          <a:effectLst/>
                        </a:rPr>
                        <a:t>位元</a:t>
                      </a:r>
                      <a:r>
                        <a:rPr lang="en-US" sz="1700">
                          <a:effectLst/>
                        </a:rPr>
                        <a:t>1</a:t>
                      </a:r>
                      <a:endParaRPr lang="zh-TW" sz="1700">
                        <a:effectLst/>
                        <a:latin typeface="Swis721 Md BT" charset="0"/>
                        <a:ea typeface="華康中黑體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zh-TW" sz="1700">
                          <a:effectLst/>
                        </a:rPr>
                        <a:t>位元</a:t>
                      </a:r>
                      <a:r>
                        <a:rPr lang="en-US" sz="1700">
                          <a:effectLst/>
                        </a:rPr>
                        <a:t>2</a:t>
                      </a:r>
                      <a:endParaRPr lang="zh-TW" sz="1700">
                        <a:effectLst/>
                        <a:latin typeface="Swis721 Md BT" charset="0"/>
                        <a:ea typeface="華康中黑體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zh-TW" sz="1700">
                          <a:effectLst/>
                        </a:rPr>
                        <a:t>位元</a:t>
                      </a:r>
                      <a:r>
                        <a:rPr lang="en-US" sz="1700">
                          <a:effectLst/>
                        </a:rPr>
                        <a:t>1 ^ </a:t>
                      </a:r>
                      <a:r>
                        <a:rPr lang="zh-TW" sz="1700">
                          <a:effectLst/>
                        </a:rPr>
                        <a:t>位元</a:t>
                      </a:r>
                      <a:r>
                        <a:rPr lang="en-US" sz="1700">
                          <a:effectLst/>
                        </a:rPr>
                        <a:t>2</a:t>
                      </a:r>
                      <a:endParaRPr lang="zh-TW" sz="1700">
                        <a:effectLst/>
                        <a:latin typeface="Swis721 Md BT" charset="0"/>
                        <a:ea typeface="華康中黑體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759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700">
                          <a:effectLst/>
                        </a:rPr>
                        <a:t>0</a:t>
                      </a:r>
                      <a:endParaRPr lang="zh-TW" sz="17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700">
                          <a:effectLst/>
                        </a:rPr>
                        <a:t>0</a:t>
                      </a:r>
                      <a:endParaRPr lang="zh-TW" sz="17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700">
                          <a:effectLst/>
                        </a:rPr>
                        <a:t>0</a:t>
                      </a:r>
                      <a:endParaRPr lang="zh-TW" sz="17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759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700">
                          <a:effectLst/>
                        </a:rPr>
                        <a:t>0</a:t>
                      </a:r>
                      <a:endParaRPr lang="zh-TW" sz="17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700">
                          <a:effectLst/>
                        </a:rPr>
                        <a:t>1</a:t>
                      </a:r>
                      <a:endParaRPr lang="zh-TW" sz="17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700">
                          <a:effectLst/>
                        </a:rPr>
                        <a:t>1</a:t>
                      </a:r>
                      <a:endParaRPr lang="zh-TW" sz="17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759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700">
                          <a:effectLst/>
                        </a:rPr>
                        <a:t>1</a:t>
                      </a:r>
                      <a:endParaRPr lang="zh-TW" sz="17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700">
                          <a:effectLst/>
                        </a:rPr>
                        <a:t>0</a:t>
                      </a:r>
                      <a:endParaRPr lang="zh-TW" sz="17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700">
                          <a:effectLst/>
                        </a:rPr>
                        <a:t>1</a:t>
                      </a:r>
                      <a:endParaRPr lang="zh-TW" sz="17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759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700">
                          <a:effectLst/>
                        </a:rPr>
                        <a:t>1</a:t>
                      </a:r>
                      <a:endParaRPr lang="zh-TW" sz="17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700">
                          <a:effectLst/>
                        </a:rPr>
                        <a:t>1</a:t>
                      </a:r>
                      <a:endParaRPr lang="zh-TW" sz="17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700" dirty="0">
                          <a:effectLst/>
                        </a:rPr>
                        <a:t>0</a:t>
                      </a:r>
                      <a:endParaRPr lang="zh-TW" sz="1700" dirty="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標題 1"/>
          <p:cNvSpPr txBox="1">
            <a:spLocks/>
          </p:cNvSpPr>
          <p:nvPr/>
        </p:nvSpPr>
        <p:spPr>
          <a:xfrm>
            <a:off x="1401336" y="3654844"/>
            <a:ext cx="9603275" cy="10492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zh-TW" dirty="0"/>
              <a:t>位元運算子</a:t>
            </a:r>
            <a:r>
              <a:rPr lang="zh-TW" altLang="en-US" dirty="0"/>
              <a:t> </a:t>
            </a:r>
            <a:r>
              <a:rPr lang="en-US" altLang="zh-TW" dirty="0"/>
              <a:t>~</a:t>
            </a:r>
            <a:r>
              <a:rPr lang="zh-TW" altLang="en-US" dirty="0"/>
              <a:t> </a:t>
            </a:r>
            <a:r>
              <a:rPr lang="zh-TW" altLang="zh-TW" dirty="0"/>
              <a:t>的真值表 </a:t>
            </a:r>
            <a:endParaRPr kumimoji="1" lang="zh-TW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619165"/>
              </p:ext>
            </p:extLst>
          </p:nvPr>
        </p:nvGraphicFramePr>
        <p:xfrm>
          <a:off x="1401336" y="4441372"/>
          <a:ext cx="9604374" cy="1527348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4802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2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9116">
                <a:tc>
                  <a:txBody>
                    <a:bodyPr/>
                    <a:lstStyle/>
                    <a:p>
                      <a:pPr marL="71755" marR="71755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zh-TW" sz="1700">
                          <a:effectLst/>
                        </a:rPr>
                        <a:t>位元</a:t>
                      </a:r>
                      <a:endParaRPr lang="zh-TW" sz="1700">
                        <a:effectLst/>
                        <a:latin typeface="Swis721 Md BT" charset="0"/>
                        <a:ea typeface="華康中黑體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700">
                          <a:effectLst/>
                        </a:rPr>
                        <a:t>~ </a:t>
                      </a:r>
                      <a:r>
                        <a:rPr lang="zh-TW" sz="1700">
                          <a:effectLst/>
                        </a:rPr>
                        <a:t>位元</a:t>
                      </a:r>
                      <a:endParaRPr lang="zh-TW" sz="1700">
                        <a:effectLst/>
                        <a:latin typeface="Swis721 Md BT" charset="0"/>
                        <a:ea typeface="華康中黑體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116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700">
                          <a:effectLst/>
                        </a:rPr>
                        <a:t>0</a:t>
                      </a:r>
                      <a:endParaRPr lang="zh-TW" sz="17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700">
                          <a:effectLst/>
                        </a:rPr>
                        <a:t>1</a:t>
                      </a:r>
                      <a:endParaRPr lang="zh-TW" sz="17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116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700">
                          <a:effectLst/>
                        </a:rPr>
                        <a:t>1</a:t>
                      </a:r>
                      <a:endParaRPr lang="zh-TW" sz="17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700" dirty="0">
                          <a:effectLst/>
                        </a:rPr>
                        <a:t>0</a:t>
                      </a:r>
                      <a:endParaRPr lang="zh-TW" sz="1700" dirty="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479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18.1.1  </a:t>
            </a:r>
            <a:r>
              <a:rPr lang="zh-TW" altLang="zh-TW" dirty="0"/>
              <a:t>用來判斷與設定位元的狀態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位元</a:t>
            </a:r>
            <a:r>
              <a:rPr lang="en-US" altLang="zh-TW" dirty="0"/>
              <a:t> &amp; </a:t>
            </a:r>
            <a:r>
              <a:rPr lang="zh-TW" altLang="zh-TW" dirty="0"/>
              <a:t>與</a:t>
            </a:r>
            <a:r>
              <a:rPr lang="en-US" altLang="zh-TW" dirty="0"/>
              <a:t> | </a:t>
            </a:r>
            <a:r>
              <a:rPr lang="zh-TW" altLang="zh-TW" dirty="0"/>
              <a:t>運算子常用來處理遮罩</a:t>
            </a:r>
            <a:r>
              <a:rPr lang="en-US" altLang="zh-TW" dirty="0"/>
              <a:t>(mask)</a:t>
            </a:r>
            <a:r>
              <a:rPr lang="zh-TW" altLang="zh-TW" dirty="0"/>
              <a:t>的問題。 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常用來判斷哪些位元是</a:t>
            </a:r>
            <a:r>
              <a:rPr lang="en-US" altLang="zh-TW" dirty="0"/>
              <a:t>1</a:t>
            </a:r>
            <a:r>
              <a:rPr lang="zh-TW" altLang="zh-TW" dirty="0"/>
              <a:t>，而</a:t>
            </a:r>
            <a:r>
              <a:rPr lang="en-US" altLang="zh-TW" dirty="0"/>
              <a:t> | </a:t>
            </a:r>
            <a:r>
              <a:rPr lang="zh-TW" altLang="zh-TW" dirty="0"/>
              <a:t>常用來將某些位元設為</a:t>
            </a:r>
            <a:r>
              <a:rPr lang="en-US" altLang="zh-TW" dirty="0"/>
              <a:t>1</a:t>
            </a:r>
            <a:r>
              <a:rPr lang="zh-TW" altLang="zh-TW" dirty="0"/>
              <a:t>。 </a:t>
            </a:r>
            <a:endParaRPr lang="en-US" altLang="zh-TW" dirty="0"/>
          </a:p>
          <a:p>
            <a:pPr>
              <a:buFont typeface="Wingdings" charset="2"/>
              <a:buChar char="n"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01922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578959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/>
                        <a:t>var aValue: UInt8 = 17</a:t>
                      </a:r>
                    </a:p>
                    <a:p>
                      <a:r>
                        <a:rPr lang="en-US" altLang="zh-TW"/>
                        <a:t>var result: UInt8</a:t>
                      </a:r>
                    </a:p>
                    <a:p>
                      <a:r>
                        <a:rPr lang="en-US" altLang="zh-TW"/>
                        <a:t>let mask1: UInt8 = 0x0f</a:t>
                      </a:r>
                    </a:p>
                    <a:p>
                      <a:r>
                        <a:rPr lang="en-US" altLang="zh-TW"/>
                        <a:t>let mask2: UInt8 = 0xf0</a:t>
                      </a:r>
                    </a:p>
                    <a:p>
                      <a:endParaRPr lang="en-US" altLang="zh-TW"/>
                    </a:p>
                    <a:p>
                      <a:r>
                        <a:rPr lang="en-US" altLang="zh-TW"/>
                        <a:t>// </a:t>
                      </a:r>
                      <a:r>
                        <a:rPr lang="zh-TW" altLang="en-US"/>
                        <a:t>判斷最右邊的</a:t>
                      </a:r>
                      <a:r>
                        <a:rPr lang="en-US" altLang="zh-TW"/>
                        <a:t>4</a:t>
                      </a:r>
                      <a:r>
                        <a:rPr lang="zh-TW" altLang="en-US"/>
                        <a:t>位元哪一個位元是</a:t>
                      </a:r>
                      <a:r>
                        <a:rPr lang="en-US" altLang="zh-TW"/>
                        <a:t>1</a:t>
                      </a:r>
                    </a:p>
                    <a:p>
                      <a:r>
                        <a:rPr lang="en-US" altLang="zh-TW"/>
                        <a:t>result = aValue &amp; mask1</a:t>
                      </a:r>
                    </a:p>
                    <a:p>
                      <a:r>
                        <a:rPr lang="en-US" altLang="zh-TW"/>
                        <a:t>print("\(aValue) &amp; 00001111 = \(result)")</a:t>
                      </a:r>
                    </a:p>
                    <a:p>
                      <a:endParaRPr lang="en-US" altLang="zh-TW"/>
                    </a:p>
                    <a:p>
                      <a:r>
                        <a:rPr lang="en-US" altLang="zh-TW"/>
                        <a:t>// </a:t>
                      </a:r>
                      <a:r>
                        <a:rPr lang="zh-TW" altLang="en-US"/>
                        <a:t>判斷最左邊的</a:t>
                      </a:r>
                      <a:r>
                        <a:rPr lang="en-US" altLang="zh-TW"/>
                        <a:t>4</a:t>
                      </a:r>
                      <a:r>
                        <a:rPr lang="zh-TW" altLang="en-US"/>
                        <a:t>位元哪一個位元是</a:t>
                      </a:r>
                      <a:r>
                        <a:rPr lang="en-US" altLang="zh-TW"/>
                        <a:t>1</a:t>
                      </a:r>
                    </a:p>
                    <a:p>
                      <a:r>
                        <a:rPr lang="en-US" altLang="zh-TW"/>
                        <a:t>result = aValue &amp; mask2</a:t>
                      </a:r>
                    </a:p>
                    <a:p>
                      <a:r>
                        <a:rPr lang="en-US" altLang="zh-TW"/>
                        <a:t>print("\(aValue) &amp; 11110000 = \(result)")</a:t>
                      </a:r>
                    </a:p>
                    <a:p>
                      <a:endParaRPr lang="zh-TW" altLang="en-US"/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// </a:t>
                      </a:r>
                      <a:r>
                        <a:rPr lang="zh-TW" altLang="en-US" dirty="0"/>
                        <a:t>設定最右邊的</a:t>
                      </a:r>
                      <a:r>
                        <a:rPr lang="en-US" altLang="zh-TW" dirty="0"/>
                        <a:t>4</a:t>
                      </a:r>
                      <a:r>
                        <a:rPr lang="zh-TW" altLang="en-US" dirty="0"/>
                        <a:t>位元為</a:t>
                      </a:r>
                      <a:r>
                        <a:rPr lang="en-US" altLang="zh-TW" dirty="0"/>
                        <a:t>1</a:t>
                      </a:r>
                    </a:p>
                    <a:p>
                      <a:r>
                        <a:rPr lang="en-US" altLang="zh-TW" dirty="0"/>
                        <a:t>result = </a:t>
                      </a:r>
                      <a:r>
                        <a:rPr lang="en-US" altLang="zh-TW" dirty="0" err="1"/>
                        <a:t>aValue</a:t>
                      </a:r>
                      <a:r>
                        <a:rPr lang="en-US" altLang="zh-TW" dirty="0"/>
                        <a:t> | mask1</a:t>
                      </a:r>
                    </a:p>
                    <a:p>
                      <a:r>
                        <a:rPr lang="en-US" altLang="zh-TW" dirty="0"/>
                        <a:t>print("\(</a:t>
                      </a:r>
                      <a:r>
                        <a:rPr lang="en-US" altLang="zh-TW" dirty="0" err="1"/>
                        <a:t>aValue</a:t>
                      </a:r>
                      <a:r>
                        <a:rPr lang="en-US" altLang="zh-TW" dirty="0"/>
                        <a:t>) | 00001111 = \(result)")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// </a:t>
                      </a:r>
                      <a:r>
                        <a:rPr lang="zh-TW" altLang="en-US" dirty="0"/>
                        <a:t>設定最左邊的</a:t>
                      </a:r>
                      <a:r>
                        <a:rPr lang="en-US" altLang="zh-TW" dirty="0"/>
                        <a:t>4</a:t>
                      </a:r>
                      <a:r>
                        <a:rPr lang="zh-TW" altLang="en-US" dirty="0"/>
                        <a:t>位元為</a:t>
                      </a:r>
                      <a:r>
                        <a:rPr lang="en-US" altLang="zh-TW" dirty="0"/>
                        <a:t>1</a:t>
                      </a:r>
                    </a:p>
                    <a:p>
                      <a:r>
                        <a:rPr lang="en-US" altLang="zh-TW" dirty="0"/>
                        <a:t>result = </a:t>
                      </a:r>
                      <a:r>
                        <a:rPr lang="en-US" altLang="zh-TW" dirty="0" err="1"/>
                        <a:t>aValue</a:t>
                      </a:r>
                      <a:r>
                        <a:rPr lang="en-US" altLang="zh-TW" dirty="0"/>
                        <a:t> | mask2</a:t>
                      </a:r>
                    </a:p>
                    <a:p>
                      <a:r>
                        <a:rPr lang="en-US" altLang="zh-TW" dirty="0"/>
                        <a:t>print("\(</a:t>
                      </a:r>
                      <a:r>
                        <a:rPr lang="en-US" altLang="zh-TW" dirty="0" err="1"/>
                        <a:t>aValue</a:t>
                      </a:r>
                      <a:r>
                        <a:rPr lang="en-US" altLang="zh-TW" dirty="0"/>
                        <a:t>) | 11110000 = \(result)")</a:t>
                      </a:r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580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17 &amp; 00001111 = 1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17 &amp; 11110000 = 16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17 | 00001111 = 31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17 | 11110000 = 241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43942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Swift</a:t>
            </a:r>
            <a:r>
              <a:rPr lang="zh-CN" altLang="zh-TW" dirty="0"/>
              <a:t>運算子的運算優先順序與結合性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4579713"/>
              </p:ext>
            </p:extLst>
          </p:nvPr>
        </p:nvGraphicFramePr>
        <p:xfrm>
          <a:off x="1450975" y="2090059"/>
          <a:ext cx="9603880" cy="3868618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4801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1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7586">
                <a:tc>
                  <a:txBody>
                    <a:bodyPr/>
                    <a:lstStyle/>
                    <a:p>
                      <a:pPr marL="71755" marR="71755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zh-TW" sz="1600" dirty="0">
                          <a:effectLst/>
                        </a:rPr>
                        <a:t>運算子</a:t>
                      </a:r>
                      <a:endParaRPr lang="zh-TW" sz="1600" dirty="0">
                        <a:effectLst/>
                        <a:latin typeface="Swis721 Md BT" charset="0"/>
                        <a:ea typeface="華康中黑體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zh-TW" sz="1600">
                          <a:effectLst/>
                        </a:rPr>
                        <a:t>結合性</a:t>
                      </a:r>
                      <a:endParaRPr lang="zh-TW" sz="1600">
                        <a:effectLst/>
                        <a:latin typeface="Swis721 Md BT" charset="0"/>
                        <a:ea typeface="華康中黑體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586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</a:rPr>
                        <a:t>  !  ~</a:t>
                      </a:r>
                      <a:endParaRPr lang="zh-TW" sz="1600" dirty="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 sz="1600">
                          <a:effectLst/>
                        </a:rPr>
                        <a:t>由右至左</a:t>
                      </a:r>
                      <a:endParaRPr lang="zh-TW" sz="16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586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</a:rPr>
                        <a:t>*   /   %</a:t>
                      </a:r>
                      <a:endParaRPr lang="zh-TW" sz="1600" dirty="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 sz="1600">
                          <a:effectLst/>
                        </a:rPr>
                        <a:t>由左至右</a:t>
                      </a:r>
                      <a:endParaRPr lang="zh-TW" sz="16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586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</a:rPr>
                        <a:t>+   -</a:t>
                      </a:r>
                      <a:endParaRPr lang="zh-TW" sz="1600" dirty="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 sz="1600">
                          <a:effectLst/>
                        </a:rPr>
                        <a:t>由左至右</a:t>
                      </a:r>
                      <a:endParaRPr lang="zh-TW" sz="16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586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</a:rPr>
                        <a:t>&lt;&lt;   &gt;&gt;</a:t>
                      </a:r>
                      <a:endParaRPr lang="zh-TW" sz="1600" dirty="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 sz="1600">
                          <a:effectLst/>
                        </a:rPr>
                        <a:t>由左至右</a:t>
                      </a:r>
                      <a:endParaRPr lang="zh-TW" sz="16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586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</a:rPr>
                        <a:t>&lt;   &lt; =   &gt;   &gt;=</a:t>
                      </a:r>
                      <a:endParaRPr lang="zh-TW" sz="1600" dirty="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 sz="1600">
                          <a:effectLst/>
                        </a:rPr>
                        <a:t>由左至右</a:t>
                      </a:r>
                      <a:endParaRPr lang="zh-TW" sz="16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586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600">
                          <a:effectLst/>
                        </a:rPr>
                        <a:t>==   !=</a:t>
                      </a:r>
                      <a:endParaRPr lang="zh-TW" sz="16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 sz="1600" dirty="0">
                          <a:effectLst/>
                        </a:rPr>
                        <a:t>由左至右</a:t>
                      </a:r>
                      <a:endParaRPr lang="zh-TW" sz="1600" dirty="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586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600">
                          <a:effectLst/>
                        </a:rPr>
                        <a:t>&amp;</a:t>
                      </a:r>
                      <a:endParaRPr lang="zh-TW" sz="16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 sz="1600" dirty="0">
                          <a:effectLst/>
                        </a:rPr>
                        <a:t>由左至右</a:t>
                      </a:r>
                      <a:endParaRPr lang="zh-TW" sz="1600" dirty="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7586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600">
                          <a:effectLst/>
                        </a:rPr>
                        <a:t>^</a:t>
                      </a:r>
                      <a:endParaRPr lang="zh-TW" sz="16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 sz="1600" dirty="0">
                          <a:effectLst/>
                        </a:rPr>
                        <a:t>由左至右</a:t>
                      </a:r>
                      <a:endParaRPr lang="zh-TW" sz="1600" dirty="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586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600">
                          <a:effectLst/>
                        </a:rPr>
                        <a:t>|</a:t>
                      </a:r>
                      <a:endParaRPr lang="zh-TW" sz="16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 sz="1600" dirty="0">
                          <a:effectLst/>
                        </a:rPr>
                        <a:t>由左至右</a:t>
                      </a:r>
                      <a:endParaRPr lang="zh-TW" sz="1600" dirty="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7586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600">
                          <a:effectLst/>
                        </a:rPr>
                        <a:t>&amp;&amp;</a:t>
                      </a:r>
                      <a:endParaRPr lang="zh-TW" sz="16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 sz="1600" dirty="0">
                          <a:effectLst/>
                        </a:rPr>
                        <a:t>由左至右</a:t>
                      </a:r>
                      <a:endParaRPr lang="zh-TW" sz="1600" dirty="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7586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600">
                          <a:effectLst/>
                        </a:rPr>
                        <a:t>||</a:t>
                      </a:r>
                      <a:endParaRPr lang="zh-TW" sz="16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 sz="1600" dirty="0">
                          <a:effectLst/>
                        </a:rPr>
                        <a:t>由左至右</a:t>
                      </a:r>
                      <a:endParaRPr lang="zh-TW" sz="1600" dirty="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7586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1600">
                          <a:effectLst/>
                        </a:rPr>
                        <a:t>=   +=   -=   *=   /=   %=</a:t>
                      </a:r>
                      <a:endParaRPr lang="zh-TW" sz="160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 sz="1600" dirty="0">
                          <a:effectLst/>
                        </a:rPr>
                        <a:t>由右至左</a:t>
                      </a:r>
                      <a:endParaRPr lang="zh-TW" sz="1600" dirty="0">
                        <a:effectLst/>
                        <a:latin typeface="Times New Roman" charset="0"/>
                        <a:ea typeface="華康細黑體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1507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1373</Words>
  <Application>Microsoft Office PowerPoint</Application>
  <PresentationFormat>寬螢幕</PresentationFormat>
  <Paragraphs>236</Paragraphs>
  <Slides>28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41" baseType="lpstr">
      <vt:lpstr>等线</vt:lpstr>
      <vt:lpstr>等线 Light</vt:lpstr>
      <vt:lpstr>Swis721 Md BT</vt:lpstr>
      <vt:lpstr>華康中黑體</vt:lpstr>
      <vt:lpstr>華康細黑體</vt:lpstr>
      <vt:lpstr>新細明體</vt:lpstr>
      <vt:lpstr>Arial</vt:lpstr>
      <vt:lpstr>Calibri</vt:lpstr>
      <vt:lpstr>Calibri Light</vt:lpstr>
      <vt:lpstr>Mangal</vt:lpstr>
      <vt:lpstr>Times New Roman</vt:lpstr>
      <vt:lpstr>Wingdings</vt:lpstr>
      <vt:lpstr>Office 佈景主題</vt:lpstr>
      <vt:lpstr>Ch18. 位元運算子與運算子函式</vt:lpstr>
      <vt:lpstr>18.1  位元運算子 </vt:lpstr>
      <vt:lpstr>位元運算子 &amp; 的真值表 </vt:lpstr>
      <vt:lpstr>位元運算子 | 的真值表 </vt:lpstr>
      <vt:lpstr>PowerPoint 簡報</vt:lpstr>
      <vt:lpstr>18.1.1  用來判斷與設定位元的狀態 </vt:lpstr>
      <vt:lpstr>範例程式</vt:lpstr>
      <vt:lpstr>輸出結果</vt:lpstr>
      <vt:lpstr>Swift運算子的運算優先順序與結合性</vt:lpstr>
      <vt:lpstr>18.1.2  用來當做乘、除的功能</vt:lpstr>
      <vt:lpstr>範例程式</vt:lpstr>
      <vt:lpstr>輸出結果</vt:lpstr>
      <vt:lpstr>18.1.3  用來將兩數對調 </vt:lpstr>
      <vt:lpstr>範例程式</vt:lpstr>
      <vt:lpstr>輸出結果</vt:lpstr>
      <vt:lpstr>18.2  運算子函式 </vt:lpstr>
      <vt:lpstr>18.2.1  多載運算子 + </vt:lpstr>
      <vt:lpstr>範例程式</vt:lpstr>
      <vt:lpstr>輸出結果</vt:lpstr>
      <vt:lpstr>18.2.2  prefix與 postfix運算子 </vt:lpstr>
      <vt:lpstr>範例程式</vt:lpstr>
      <vt:lpstr>輸出結果</vt:lpstr>
      <vt:lpstr>18.2.3  複合指定運算子 </vt:lpstr>
      <vt:lpstr>範例程式</vt:lpstr>
      <vt:lpstr>輸出結果</vt:lpstr>
      <vt:lpstr>18.2.4  客製化運算子 </vt:lpstr>
      <vt:lpstr>範例程式</vt:lpstr>
      <vt:lpstr>輸出結果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Ch18. 位元運算子與運算子函式</dc:title>
  <dc:creator>Microsoft Office 使用者</dc:creator>
  <cp:lastModifiedBy>tony_tsai 蔡彤孟</cp:lastModifiedBy>
  <cp:revision>24</cp:revision>
  <dcterms:created xsi:type="dcterms:W3CDTF">2018-02-23T05:06:11Z</dcterms:created>
  <dcterms:modified xsi:type="dcterms:W3CDTF">2018-02-23T07:54:58Z</dcterms:modified>
</cp:coreProperties>
</file>