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3"/>
  </p:normalViewPr>
  <p:slideViewPr>
    <p:cSldViewPr snapToGrid="0" snapToObjects="1">
      <p:cViewPr varScale="1">
        <p:scale>
          <a:sx n="104" d="100"/>
          <a:sy n="104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36FA4E-FF0B-4449-B5E0-6EFD49E6F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AF4554F-DE7C-44EC-889F-F1EC940B73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A190476-9DA5-4C4E-A505-3136A081F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13C8F67-8611-48B8-8E42-E9AFEE599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F269FFD-2C46-4D20-B87C-3A22C57DB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265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4E862A0-8D05-453A-8C5C-2E4702B62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90EDA84-A9A5-4BC5-961C-F55986E207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ED632F7-4C12-444B-952A-73124C065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2B2E187-5D75-4A66-AAED-F011321B2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97BC092-E4C7-48B3-9686-AE9A09874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951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9120BAC4-81B7-460F-9FF3-8969709F7D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7B90C28-8BA0-4BF8-9EAF-1784F6FB8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6B9A1AD-C282-4796-89C9-E3ED896E1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F0D9F95-3BD0-40BD-AEF1-A8DEFB598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46FFC05-9552-41FE-AF0D-D80E67C43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217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9D76BD2-68EE-41FE-9C64-6A3362EFD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D6126C1-3B10-4DDE-9A08-BF44B3588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58E7633-06E9-4358-A815-75F33C79F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3DBFD94-B388-4E4F-A274-5E5248C95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4D0FF0D-B37C-4139-8930-A81C3649D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199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1ADFB7A-4098-4E3A-8520-5126998AA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F0C1C0B-D6C5-4D66-A709-50C7767274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924EFC7-57DB-4214-BD71-D7A9537FA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160E81F-EC9C-463F-A924-2AB37972A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7D2CA52-6F68-44E1-8F6E-D765CB745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406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B2BC812-ED74-433A-8B16-CB4188CF0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0C632B6-4D9B-4956-86BE-D6BD61D35E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59B5C91-7C67-481C-ACEA-1725D6971B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3B8B715-5900-46D2-9566-D2F661EB2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E4A4DC3-CD85-46F0-BEA6-0975362FC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2823667-0358-4F35-AFB4-9DAC287B0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900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680B87-B480-4C84-BB4A-D3181D128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6155466-7443-4DE2-BC91-9D4DB3DAC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745DC34-FB42-4F9E-9EE1-01BF9E17C7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E8780EAA-0FE8-4D5B-BEDE-46F05CDBDB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95DC67D2-0140-49AE-9D80-DB38D49241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EEE18ECD-269C-4351-872F-0FAEF5E46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8B0F75C3-77EF-4FA0-94CE-312A4C8AD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1CF6E182-24D3-4481-8294-2C5254D3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054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5934751-E8A5-4080-82BD-EDEC7A45B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3D261F4-3F0D-41C0-AB54-C6091DCB7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E6F60D8C-D794-4BCE-857E-CF26BA748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2CC430A-E25E-416B-8BEF-95C9DE7BF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96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ADC87F8-B287-443E-9C72-30F01A763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AD587D52-15A6-4834-94C8-F5A61E9A0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DD6D334-795E-426A-8F9B-85B0FF21B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45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C799994-FB60-48A1-93B1-44D03EF8C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A4E732C-EABB-4B3B-8835-5CE38232C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F875031-3CC6-4FB7-8A11-2E80941915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98B5E27-D77E-46A1-A015-FEA41761E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A906D77-7A70-43A8-8F00-2B23872DC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D9414BD-267C-41F9-9FE2-92987FC35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328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6C885A-2707-461C-9A55-89188AC51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36D2CDA-3076-4B31-9D16-9B1CC0712F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1CCC314-E4AB-4202-B26F-F32A2D52DE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5BCF989-AA45-461A-8B3F-1E2AFC480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B838191-8B89-464A-8E9D-44681EDB5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6E3298A-9D89-44C4-9679-5A652C013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665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E16A5205-C951-48FD-B6C1-FC3496D93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7412AF4-F479-4492-9511-7055FA7BF7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E09C669-84A2-4BD4-9DCA-2772E31F01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EE1FE08-40DC-4B86-81CB-C45F1014A5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0CECB04-5715-4791-BA34-9A676CE591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289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TW" dirty="0"/>
              <a:t>Ch16.</a:t>
            </a:r>
            <a:r>
              <a:rPr kumimoji="1" lang="zh-TW" altLang="en-US" dirty="0"/>
              <a:t> 協定</a:t>
            </a:r>
          </a:p>
        </p:txBody>
      </p:sp>
    </p:spTree>
    <p:extLst>
      <p:ext uri="{BB962C8B-B14F-4D97-AF65-F5344CB8AC3E}">
        <p14:creationId xmlns:p14="http://schemas.microsoft.com/office/powerpoint/2010/main" val="1594691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  <a:r>
              <a:rPr kumimoji="1" lang="en-US" altLang="zh-TW" dirty="0"/>
              <a:t>part2</a:t>
            </a:r>
            <a:endParaRPr kumimoji="1"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833736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let </a:t>
                      </a:r>
                      <a:r>
                        <a:rPr lang="en-US" altLang="zh-TW" dirty="0" err="1"/>
                        <a:t>cylinderObject</a:t>
                      </a:r>
                      <a:r>
                        <a:rPr lang="en-US" altLang="zh-TW" dirty="0"/>
                        <a:t> = Cylinder(height: 10, </a:t>
                      </a:r>
                      <a:r>
                        <a:rPr lang="en-US" altLang="zh-TW" dirty="0" err="1"/>
                        <a:t>calculateVolume</a:t>
                      </a:r>
                      <a:r>
                        <a:rPr lang="en-US" altLang="zh-TW" dirty="0"/>
                        <a:t>: Circle())</a:t>
                      </a:r>
                    </a:p>
                    <a:p>
                      <a:r>
                        <a:rPr lang="en-US" altLang="zh-TW" dirty="0"/>
                        <a:t>print(</a:t>
                      </a:r>
                      <a:r>
                        <a:rPr lang="en-US" altLang="zh-TW" dirty="0" err="1"/>
                        <a:t>cylinderObject.volume</a:t>
                      </a:r>
                      <a:r>
                        <a:rPr lang="en-US" altLang="zh-TW" dirty="0"/>
                        <a:t>())</a:t>
                      </a:r>
                    </a:p>
                    <a:p>
                      <a:endParaRPr lang="zh-TW" altLang="en-US" dirty="0"/>
                    </a:p>
                  </a:txBody>
                  <a:tcPr marL="100115" marR="10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2161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/>
              <a:t>3141.59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15867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16.4  </a:t>
            </a:r>
            <a:r>
              <a:rPr lang="zh-TW" altLang="zh-TW" dirty="0"/>
              <a:t>以延展加入協定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也可以將協定以延展的方式加入於類別或結構。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9887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  <a:r>
              <a:rPr kumimoji="1" lang="en-US" altLang="zh-TW" dirty="0"/>
              <a:t>part1</a:t>
            </a:r>
            <a:endParaRPr kumimoji="1"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953257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// extension</a:t>
                      </a:r>
                    </a:p>
                    <a:p>
                      <a:r>
                        <a:rPr lang="en-US" altLang="zh-TW" dirty="0"/>
                        <a:t>protocol Description {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func</a:t>
                      </a:r>
                      <a:r>
                        <a:rPr lang="en-US" altLang="zh-TW" dirty="0"/>
                        <a:t> information() -&gt; String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r>
                        <a:rPr lang="en-US" altLang="zh-TW" dirty="0"/>
                        <a:t>protocol Area {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func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getArea</a:t>
                      </a:r>
                      <a:r>
                        <a:rPr lang="en-US" altLang="zh-TW" dirty="0"/>
                        <a:t>(r: Double) -&gt; Double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r>
                        <a:rPr lang="en-US" altLang="zh-TW" dirty="0"/>
                        <a:t>class Circle: Area {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radius = 0.0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func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getArea</a:t>
                      </a:r>
                      <a:r>
                        <a:rPr lang="en-US" altLang="zh-TW" dirty="0"/>
                        <a:t>(r: Double) -&gt; Double {</a:t>
                      </a:r>
                    </a:p>
                    <a:p>
                      <a:r>
                        <a:rPr lang="en-US" altLang="zh-TW" dirty="0"/>
                        <a:t>        radius = r</a:t>
                      </a:r>
                    </a:p>
                    <a:p>
                      <a:r>
                        <a:rPr lang="en-US" altLang="zh-TW" dirty="0"/>
                        <a:t>        return radius * radius * 3.14159</a:t>
                      </a:r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</a:txBody>
                  <a:tcPr marL="100115" marR="100115"/>
                </a:tc>
                <a:tc>
                  <a:txBody>
                    <a:bodyPr/>
                    <a:lstStyle/>
                    <a:p>
                      <a:r>
                        <a:rPr lang="en-US" altLang="zh-TW"/>
                        <a:t>class Cylinder {</a:t>
                      </a:r>
                    </a:p>
                    <a:p>
                      <a:r>
                        <a:rPr lang="en-US" altLang="zh-TW"/>
                        <a:t>    var height: Int</a:t>
                      </a:r>
                    </a:p>
                    <a:p>
                      <a:r>
                        <a:rPr lang="en-US" altLang="zh-TW"/>
                        <a:t>    var calculateVolume: Area</a:t>
                      </a:r>
                    </a:p>
                    <a:p>
                      <a:r>
                        <a:rPr lang="en-US" altLang="zh-TW"/>
                        <a:t>    init(height: Int, calculateVolume: Area) {</a:t>
                      </a:r>
                    </a:p>
                    <a:p>
                      <a:r>
                        <a:rPr lang="en-US" altLang="zh-TW"/>
                        <a:t>        self.height = height</a:t>
                      </a:r>
                    </a:p>
                    <a:p>
                      <a:r>
                        <a:rPr lang="en-US" altLang="zh-TW"/>
                        <a:t>        self.calculateVolume = calculateVolume</a:t>
                      </a:r>
                    </a:p>
                    <a:p>
                      <a:r>
                        <a:rPr lang="en-US" altLang="zh-TW"/>
                        <a:t>    }</a:t>
                      </a:r>
                    </a:p>
                    <a:p>
                      <a:r>
                        <a:rPr lang="en-US" altLang="zh-TW"/>
                        <a:t>    func volume() -&gt; Double {</a:t>
                      </a:r>
                    </a:p>
                    <a:p>
                      <a:r>
                        <a:rPr lang="en-US" altLang="zh-TW"/>
                        <a:t>        return calculateVolume.getArea(r: 10.0) * Double(height)</a:t>
                      </a:r>
                    </a:p>
                    <a:p>
                      <a:r>
                        <a:rPr lang="en-US" altLang="zh-TW"/>
                        <a:t>    }</a:t>
                      </a:r>
                    </a:p>
                    <a:p>
                      <a:r>
                        <a:rPr lang="en-US" altLang="zh-TW"/>
                        <a:t>}</a:t>
                      </a:r>
                    </a:p>
                    <a:p>
                      <a:endParaRPr lang="zh-TW" altLang="en-US" dirty="0"/>
                    </a:p>
                  </a:txBody>
                  <a:tcPr marL="100115" marR="10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452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  <a:r>
              <a:rPr kumimoji="1" lang="en-US" altLang="zh-TW" dirty="0"/>
              <a:t>part2</a:t>
            </a:r>
            <a:endParaRPr kumimoji="1"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811322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extension Cylinder: Description {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func</a:t>
                      </a:r>
                      <a:r>
                        <a:rPr lang="en-US" altLang="zh-TW" dirty="0"/>
                        <a:t> information() -&gt; String {</a:t>
                      </a:r>
                    </a:p>
                    <a:p>
                      <a:r>
                        <a:rPr lang="en-US" altLang="zh-TW" dirty="0"/>
                        <a:t>        return "</a:t>
                      </a:r>
                      <a:r>
                        <a:rPr lang="en-US" altLang="zh-TW" dirty="0" err="1"/>
                        <a:t>Voluem</a:t>
                      </a:r>
                      <a:r>
                        <a:rPr lang="en-US" altLang="zh-TW" dirty="0"/>
                        <a:t> of Cylinder:"</a:t>
                      </a:r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let cylinderObject2 = Cylinder(height: 10, </a:t>
                      </a:r>
                      <a:r>
                        <a:rPr lang="en-US" altLang="zh-TW" dirty="0" err="1"/>
                        <a:t>calculateVolume</a:t>
                      </a:r>
                      <a:r>
                        <a:rPr lang="en-US" altLang="zh-TW" dirty="0"/>
                        <a:t>: Circle())</a:t>
                      </a:r>
                    </a:p>
                    <a:p>
                      <a:r>
                        <a:rPr lang="en-US" altLang="zh-TW" dirty="0"/>
                        <a:t>print(cylinderObject2.information())</a:t>
                      </a:r>
                    </a:p>
                    <a:p>
                      <a:r>
                        <a:rPr lang="en-US" altLang="zh-TW" dirty="0"/>
                        <a:t>print(cylinderObject2.volume())</a:t>
                      </a:r>
                    </a:p>
                    <a:p>
                      <a:endParaRPr lang="zh-TW" altLang="en-US" dirty="0"/>
                    </a:p>
                  </a:txBody>
                  <a:tcPr marL="100115" marR="1001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5191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 err="1"/>
              <a:t>Voluem</a:t>
            </a:r>
            <a:r>
              <a:rPr lang="en-US" altLang="zh-TW" b="1" dirty="0"/>
              <a:t> of Cylinder</a:t>
            </a:r>
            <a:r>
              <a:rPr lang="zh-CN" altLang="zh-TW" b="1" dirty="0"/>
              <a:t>：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3141.59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358144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16.5  </a:t>
            </a:r>
            <a:r>
              <a:rPr lang="zh-TW" altLang="zh-TW" dirty="0"/>
              <a:t>協定的繼承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n"/>
            </a:pPr>
            <a:r>
              <a:rPr lang="zh-TW" altLang="zh-TW" dirty="0"/>
              <a:t>協定也可以繼承。以下程式有一協定</a:t>
            </a:r>
            <a:r>
              <a:rPr lang="en-US" altLang="zh-TW" dirty="0"/>
              <a:t>Description</a:t>
            </a:r>
            <a:r>
              <a:rPr lang="zh-TW" altLang="zh-TW" dirty="0"/>
              <a:t>，如下所示：</a:t>
            </a:r>
          </a:p>
          <a:p>
            <a:pPr marL="0" indent="0">
              <a:buNone/>
            </a:pPr>
            <a:r>
              <a:rPr lang="en-US" altLang="zh-TW" dirty="0"/>
              <a:t>protocol Description {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func</a:t>
            </a:r>
            <a:r>
              <a:rPr lang="en-US" altLang="zh-TW" dirty="0"/>
              <a:t> information() -&gt; String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}</a:t>
            </a:r>
            <a:endParaRPr lang="zh-TW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之後又定義協定</a:t>
            </a:r>
            <a:r>
              <a:rPr lang="en-US" altLang="zh-TW" dirty="0" err="1"/>
              <a:t>FullyDescription</a:t>
            </a:r>
            <a:r>
              <a:rPr lang="zh-TW" altLang="zh-TW" dirty="0"/>
              <a:t>，其繼承協定</a:t>
            </a:r>
            <a:r>
              <a:rPr lang="en-US" altLang="zh-TW" dirty="0"/>
              <a:t>Description</a:t>
            </a:r>
            <a:r>
              <a:rPr lang="zh-TW" altLang="zh-TW" dirty="0"/>
              <a:t>，此稱為協定繼承</a:t>
            </a:r>
            <a:r>
              <a:rPr lang="en-US" altLang="zh-TW" dirty="0"/>
              <a:t> (protocol inheritance) </a:t>
            </a:r>
            <a:r>
              <a:rPr lang="zh-TW" altLang="zh-TW" dirty="0"/>
              <a:t>如下所示：</a:t>
            </a:r>
          </a:p>
          <a:p>
            <a:pPr marL="0" indent="0">
              <a:buNone/>
            </a:pPr>
            <a:r>
              <a:rPr lang="en-US" altLang="zh-TW" dirty="0"/>
              <a:t>protocol </a:t>
            </a:r>
            <a:r>
              <a:rPr lang="en-US" altLang="zh-TW" dirty="0" err="1"/>
              <a:t>FullyDescription</a:t>
            </a:r>
            <a:r>
              <a:rPr lang="en-US" altLang="zh-TW" dirty="0"/>
              <a:t>: Description {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func</a:t>
            </a:r>
            <a:r>
              <a:rPr lang="en-US" altLang="zh-TW" dirty="0"/>
              <a:t> </a:t>
            </a:r>
            <a:r>
              <a:rPr lang="en-US" altLang="zh-TW" dirty="0" err="1"/>
              <a:t>fullyinformation</a:t>
            </a:r>
            <a:r>
              <a:rPr lang="en-US" altLang="zh-TW" dirty="0"/>
              <a:t>() -&gt; String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}</a:t>
            </a:r>
            <a:endParaRPr lang="zh-TW" altLang="zh-TW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210868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  <a:r>
              <a:rPr kumimoji="1" lang="en-US" altLang="zh-TW" dirty="0"/>
              <a:t>part1</a:t>
            </a:r>
            <a:endParaRPr kumimoji="1"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748073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protocol Description {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func</a:t>
                      </a:r>
                      <a:r>
                        <a:rPr lang="en-US" altLang="zh-TW" dirty="0"/>
                        <a:t> information() -&gt; String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r>
                        <a:rPr lang="en-US" altLang="zh-TW" dirty="0"/>
                        <a:t>class Cylinder {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height: </a:t>
                      </a:r>
                      <a:r>
                        <a:rPr lang="en-US" altLang="zh-TW" dirty="0" err="1"/>
                        <a:t>Int</a:t>
                      </a:r>
                      <a:endParaRPr lang="en-US" altLang="zh-TW" dirty="0"/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init</a:t>
                      </a:r>
                      <a:r>
                        <a:rPr lang="en-US" altLang="zh-TW" dirty="0"/>
                        <a:t>(height: </a:t>
                      </a:r>
                      <a:r>
                        <a:rPr lang="en-US" altLang="zh-TW" dirty="0" err="1"/>
                        <a:t>Int</a:t>
                      </a:r>
                      <a:r>
                        <a:rPr lang="en-US" altLang="zh-TW" dirty="0"/>
                        <a:t>) {</a:t>
                      </a:r>
                    </a:p>
                    <a:p>
                      <a:r>
                        <a:rPr lang="en-US" altLang="zh-TW" dirty="0"/>
                        <a:t>        </a:t>
                      </a:r>
                      <a:r>
                        <a:rPr lang="en-US" altLang="zh-TW" dirty="0" err="1"/>
                        <a:t>self.height</a:t>
                      </a:r>
                      <a:r>
                        <a:rPr lang="en-US" altLang="zh-TW" dirty="0"/>
                        <a:t> = height</a:t>
                      </a:r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r>
                        <a:rPr lang="en-US" altLang="zh-TW" dirty="0"/>
                        <a:t>extension Cylinder: Description {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func</a:t>
                      </a:r>
                      <a:r>
                        <a:rPr lang="en-US" altLang="zh-TW" dirty="0"/>
                        <a:t> information() -&gt; String {</a:t>
                      </a:r>
                    </a:p>
                    <a:p>
                      <a:r>
                        <a:rPr lang="en-US" altLang="zh-TW" dirty="0"/>
                        <a:t>        return "</a:t>
                      </a:r>
                      <a:r>
                        <a:rPr lang="en-US" altLang="zh-TW" dirty="0" err="1"/>
                        <a:t>Voluem</a:t>
                      </a:r>
                      <a:r>
                        <a:rPr lang="en-US" altLang="zh-TW" dirty="0"/>
                        <a:t> of Cylinder:"</a:t>
                      </a:r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</a:txBody>
                  <a:tcPr marL="100115" marR="100115"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protocol </a:t>
                      </a:r>
                      <a:r>
                        <a:rPr lang="en-US" altLang="zh-TW" dirty="0" err="1"/>
                        <a:t>FullyDescription</a:t>
                      </a:r>
                      <a:r>
                        <a:rPr lang="en-US" altLang="zh-TW" dirty="0"/>
                        <a:t>: Description {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func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fullyinformation</a:t>
                      </a:r>
                      <a:r>
                        <a:rPr lang="en-US" altLang="zh-TW" dirty="0"/>
                        <a:t>() -&gt; String</a:t>
                      </a:r>
                    </a:p>
                    <a:p>
                      <a:r>
                        <a:rPr lang="en-US" altLang="zh-TW"/>
                        <a:t>}</a:t>
                      </a:r>
                    </a:p>
                    <a:p>
                      <a:endParaRPr lang="en-US" altLang="zh-TW"/>
                    </a:p>
                    <a:p>
                      <a:r>
                        <a:rPr lang="en-US" altLang="zh-TW"/>
                        <a:t>extension Cylinder: FullyDescription {</a:t>
                      </a:r>
                    </a:p>
                    <a:p>
                      <a:r>
                        <a:rPr lang="en-US" altLang="zh-TW"/>
                        <a:t>    func fullyinformation() -&gt; String {</a:t>
                      </a:r>
                    </a:p>
                    <a:p>
                      <a:r>
                        <a:rPr lang="en-US" altLang="zh-TW"/>
                        <a:t>        var output = information()</a:t>
                      </a:r>
                    </a:p>
                    <a:p>
                      <a:r>
                        <a:rPr lang="en-US" altLang="zh-TW"/>
                        <a:t>        output += " A"</a:t>
                      </a:r>
                    </a:p>
                    <a:p>
                      <a:r>
                        <a:rPr lang="en-US" altLang="zh-TW"/>
                        <a:t>        return output</a:t>
                      </a:r>
                    </a:p>
                    <a:p>
                      <a:r>
                        <a:rPr lang="en-US" altLang="zh-TW"/>
                        <a:t>     }</a:t>
                      </a:r>
                    </a:p>
                    <a:p>
                      <a:r>
                        <a:rPr lang="en-US" altLang="zh-TW"/>
                        <a:t>}</a:t>
                      </a:r>
                    </a:p>
                    <a:p>
                      <a:endParaRPr lang="zh-TW" altLang="en-US" dirty="0"/>
                    </a:p>
                  </a:txBody>
                  <a:tcPr marL="100115" marR="10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5290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  <a:r>
              <a:rPr kumimoji="1" lang="en-US" altLang="zh-TW" dirty="0"/>
              <a:t>part2</a:t>
            </a:r>
            <a:endParaRPr kumimoji="1"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45695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let cylinderObject3 = Cylinder(height: 20)</a:t>
                      </a:r>
                    </a:p>
                    <a:p>
                      <a:r>
                        <a:rPr lang="en-US" altLang="zh-TW" dirty="0"/>
                        <a:t>print(cylinderObject3.information())</a:t>
                      </a:r>
                    </a:p>
                    <a:p>
                      <a:r>
                        <a:rPr lang="en-US" altLang="zh-TW" dirty="0"/>
                        <a:t>print(cylinderObject3.fullyinformation())</a:t>
                      </a:r>
                    </a:p>
                    <a:p>
                      <a:endParaRPr lang="zh-TW" altLang="en-US" dirty="0"/>
                    </a:p>
                  </a:txBody>
                  <a:tcPr marL="100115" marR="10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27456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 err="1"/>
              <a:t>Voluem</a:t>
            </a:r>
            <a:r>
              <a:rPr lang="en-US" altLang="zh-TW" b="1" dirty="0"/>
              <a:t> of Cylinder: 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 err="1"/>
              <a:t>Voluem</a:t>
            </a:r>
            <a:r>
              <a:rPr lang="en-US" altLang="zh-TW" b="1" dirty="0"/>
              <a:t> of Cylinder: A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17123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16.1  </a:t>
            </a:r>
            <a:r>
              <a:rPr lang="zh-TW" altLang="zh-TW" dirty="0"/>
              <a:t>屬性的協定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屬性的協定大都宣告為變數的屬性，所以前面會有</a:t>
            </a:r>
            <a:r>
              <a:rPr lang="en-US" altLang="zh-TW" dirty="0" err="1"/>
              <a:t>var</a:t>
            </a:r>
            <a:r>
              <a:rPr lang="zh-TW" altLang="zh-TW" dirty="0"/>
              <a:t>關鍵字。型態宣告後以</a:t>
            </a:r>
            <a:r>
              <a:rPr lang="en-US" altLang="zh-TW" dirty="0"/>
              <a:t>{get set}</a:t>
            </a:r>
            <a:r>
              <a:rPr lang="zh-TW" altLang="zh-TW" dirty="0"/>
              <a:t>分別表示取得和設定之屬性。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137362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16.6  </a:t>
            </a:r>
            <a:r>
              <a:rPr lang="zh-TW" altLang="zh-TW" dirty="0"/>
              <a:t>協定的組合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若一型態要遵從多個協定時，就得利用協定組合</a:t>
            </a:r>
            <a:r>
              <a:rPr lang="en-US" altLang="zh-TW" dirty="0"/>
              <a:t> (protocol composition)</a:t>
            </a:r>
            <a:r>
              <a:rPr lang="zh-TW" altLang="zh-TW" dirty="0"/>
              <a:t>。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遵從多個協定的格式為</a:t>
            </a:r>
            <a:r>
              <a:rPr lang="en-US" altLang="zh-TW" dirty="0"/>
              <a:t>name: </a:t>
            </a:r>
            <a:r>
              <a:rPr lang="en-US" altLang="zh-TW" dirty="0" err="1"/>
              <a:t>Someprotocol</a:t>
            </a:r>
            <a:r>
              <a:rPr lang="en-US" altLang="zh-TW" dirty="0"/>
              <a:t>, </a:t>
            </a:r>
            <a:r>
              <a:rPr lang="en-US" altLang="zh-TW" dirty="0" err="1"/>
              <a:t>Anotherprotocol</a:t>
            </a:r>
            <a:r>
              <a:rPr lang="zh-TW" altLang="en-US" dirty="0"/>
              <a:t>，</a:t>
            </a:r>
            <a:r>
              <a:rPr lang="zh-TW" altLang="zh-TW" dirty="0"/>
              <a:t>將多個協定以逗號隔開。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協定的組合，則以</a:t>
            </a:r>
            <a:r>
              <a:rPr lang="en-US" altLang="zh-TW" dirty="0"/>
              <a:t>&amp;</a:t>
            </a:r>
            <a:r>
              <a:rPr lang="zh-TW" altLang="zh-TW" dirty="0"/>
              <a:t>串連之。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40596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419367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// protocol composition</a:t>
                      </a:r>
                    </a:p>
                    <a:p>
                      <a:r>
                        <a:rPr lang="en-US" altLang="zh-TW" dirty="0"/>
                        <a:t>protocol Named {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name: String {set get}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protocol Department {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department: String {set get}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 err="1"/>
                        <a:t>struct</a:t>
                      </a:r>
                      <a:r>
                        <a:rPr lang="en-US" altLang="zh-TW" dirty="0"/>
                        <a:t> Person: Named, Department {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name: String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department: String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en-US" altLang="zh-TW" dirty="0"/>
                    </a:p>
                  </a:txBody>
                  <a:tcPr marL="100115" marR="100115"/>
                </a:tc>
                <a:tc>
                  <a:txBody>
                    <a:bodyPr/>
                    <a:lstStyle/>
                    <a:p>
                      <a:r>
                        <a:rPr lang="en-US" altLang="zh-TW" dirty="0" err="1"/>
                        <a:t>func</a:t>
                      </a:r>
                      <a:r>
                        <a:rPr lang="en-US" altLang="zh-TW" dirty="0"/>
                        <a:t> status(who </a:t>
                      </a:r>
                      <a:r>
                        <a:rPr lang="en-US" altLang="zh-TW" dirty="0" err="1"/>
                        <a:t>nameDepartment</a:t>
                      </a:r>
                      <a:r>
                        <a:rPr lang="en-US" altLang="zh-TW" dirty="0"/>
                        <a:t>: Named &amp; Department) {</a:t>
                      </a:r>
                    </a:p>
                    <a:p>
                      <a:r>
                        <a:rPr lang="en-US" altLang="zh-TW" dirty="0"/>
                        <a:t>    print("\(</a:t>
                      </a:r>
                      <a:r>
                        <a:rPr lang="en-US" altLang="zh-TW" dirty="0" err="1"/>
                        <a:t>nameDepartment.name</a:t>
                      </a:r>
                      <a:r>
                        <a:rPr lang="en-US" altLang="zh-TW" dirty="0"/>
                        <a:t>) majors in \(</a:t>
                      </a:r>
                      <a:r>
                        <a:rPr lang="en-US" altLang="zh-TW" dirty="0" err="1"/>
                        <a:t>nameDepartment.department</a:t>
                      </a:r>
                      <a:r>
                        <a:rPr lang="en-US" altLang="zh-TW" dirty="0"/>
                        <a:t>)")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let </a:t>
                      </a:r>
                      <a:r>
                        <a:rPr lang="en-US" altLang="zh-TW" dirty="0" err="1"/>
                        <a:t>whoAmI</a:t>
                      </a:r>
                      <a:r>
                        <a:rPr lang="en-US" altLang="zh-TW" dirty="0"/>
                        <a:t> = Person(name: "Jennifer", department: "foreign language")</a:t>
                      </a:r>
                    </a:p>
                    <a:p>
                      <a:r>
                        <a:rPr lang="en-US" altLang="zh-TW" dirty="0"/>
                        <a:t>status(who: </a:t>
                      </a:r>
                      <a:r>
                        <a:rPr lang="en-US" altLang="zh-TW" dirty="0" err="1"/>
                        <a:t>whoAmI</a:t>
                      </a:r>
                      <a:r>
                        <a:rPr lang="en-US" altLang="zh-TW" dirty="0"/>
                        <a:t>)</a:t>
                      </a:r>
                    </a:p>
                    <a:p>
                      <a:r>
                        <a:rPr lang="en-US" altLang="zh-TW" dirty="0"/>
                        <a:t>print()</a:t>
                      </a:r>
                    </a:p>
                    <a:p>
                      <a:endParaRPr lang="zh-TW" altLang="en-US" dirty="0"/>
                    </a:p>
                  </a:txBody>
                  <a:tcPr marL="100115" marR="10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44199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/>
              <a:t>Jennifer majors in foreign language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152781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16.7  </a:t>
            </a:r>
            <a:r>
              <a:rPr lang="zh-TW" altLang="zh-TW" dirty="0"/>
              <a:t>檢查是否有遵從協定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如何檢查實例是否遵從協定，有三種運算子可加以使用。</a:t>
            </a:r>
            <a:endParaRPr lang="en-US" altLang="zh-TW" dirty="0"/>
          </a:p>
          <a:p>
            <a:pPr marL="457200" indent="-457200">
              <a:buFont typeface="+mj-lt"/>
              <a:buAutoNum type="arabicPeriod"/>
            </a:pPr>
            <a:r>
              <a:rPr lang="en-US" altLang="zh-TW" dirty="0"/>
              <a:t>is</a:t>
            </a:r>
            <a:r>
              <a:rPr lang="zh-TW" altLang="zh-TW" dirty="0"/>
              <a:t>運算子判斷實例是否遵從協定</a:t>
            </a:r>
            <a:r>
              <a:rPr lang="zh-TW" altLang="en-US" dirty="0"/>
              <a:t>，</a:t>
            </a:r>
            <a:r>
              <a:rPr lang="zh-TW" altLang="zh-TW" dirty="0"/>
              <a:t>若是，則回傳</a:t>
            </a:r>
            <a:r>
              <a:rPr lang="en-US" altLang="zh-TW" dirty="0"/>
              <a:t>true</a:t>
            </a:r>
            <a:r>
              <a:rPr lang="zh-TW" altLang="zh-TW" dirty="0"/>
              <a:t>，否則回傳</a:t>
            </a:r>
            <a:r>
              <a:rPr lang="en-US" altLang="zh-TW" dirty="0"/>
              <a:t>false</a:t>
            </a:r>
            <a:r>
              <a:rPr lang="zh-TW" altLang="zh-TW" dirty="0"/>
              <a:t>。</a:t>
            </a:r>
            <a:endParaRPr lang="en-US" altLang="zh-TW" dirty="0"/>
          </a:p>
          <a:p>
            <a:pPr marL="457200" indent="-457200">
              <a:buFont typeface="+mj-lt"/>
              <a:buAutoNum type="arabicPeriod"/>
            </a:pPr>
            <a:r>
              <a:rPr lang="en-US" altLang="zh-TW" dirty="0"/>
              <a:t>as? </a:t>
            </a:r>
            <a:r>
              <a:rPr lang="zh-TW" altLang="zh-TW" dirty="0"/>
              <a:t>運算子若遵從協定，則回傳選項值，否則回傳</a:t>
            </a:r>
            <a:r>
              <a:rPr lang="en-US" altLang="zh-TW" dirty="0"/>
              <a:t>nil</a:t>
            </a:r>
            <a:r>
              <a:rPr lang="zh-TW" altLang="zh-TW" dirty="0"/>
              <a:t>。</a:t>
            </a:r>
            <a:endParaRPr lang="en-US" altLang="zh-TW" dirty="0"/>
          </a:p>
          <a:p>
            <a:pPr marL="457200" indent="-457200">
              <a:buFont typeface="+mj-lt"/>
              <a:buAutoNum type="arabicPeriod"/>
            </a:pPr>
            <a:r>
              <a:rPr lang="en-US" altLang="zh-TW" dirty="0"/>
              <a:t>as</a:t>
            </a:r>
            <a:r>
              <a:rPr lang="zh-TW" altLang="zh-TW" dirty="0"/>
              <a:t>運算子和</a:t>
            </a:r>
            <a:r>
              <a:rPr lang="en-US" altLang="zh-TW" dirty="0"/>
              <a:t>as? </a:t>
            </a:r>
            <a:r>
              <a:rPr lang="zh-TW" altLang="zh-TW" dirty="0"/>
              <a:t>相似，但若沒遵從協定時，在執行時期將會產生錯誤。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623289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  <a:r>
              <a:rPr kumimoji="1" lang="en-US" altLang="zh-TW" dirty="0"/>
              <a:t>part1</a:t>
            </a:r>
            <a:endParaRPr kumimoji="1"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932557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// checking for protocol conformance</a:t>
                      </a:r>
                    </a:p>
                    <a:p>
                      <a:r>
                        <a:rPr lang="en-US" altLang="zh-TW" dirty="0"/>
                        <a:t>protocol </a:t>
                      </a:r>
                      <a:r>
                        <a:rPr lang="en-US" altLang="zh-TW" dirty="0" err="1"/>
                        <a:t>GetArea</a:t>
                      </a:r>
                      <a:r>
                        <a:rPr lang="en-US" altLang="zh-TW" dirty="0"/>
                        <a:t> {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area: Double {get}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class Circle: </a:t>
                      </a:r>
                      <a:r>
                        <a:rPr lang="en-US" altLang="zh-TW" dirty="0" err="1"/>
                        <a:t>GetArea</a:t>
                      </a:r>
                      <a:r>
                        <a:rPr lang="en-US" altLang="zh-TW" dirty="0"/>
                        <a:t> {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radius: Double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init</a:t>
                      </a:r>
                      <a:r>
                        <a:rPr lang="en-US" altLang="zh-TW" dirty="0"/>
                        <a:t>(radius: Double) {</a:t>
                      </a:r>
                    </a:p>
                    <a:p>
                      <a:r>
                        <a:rPr lang="en-US" altLang="zh-TW" dirty="0"/>
                        <a:t>        </a:t>
                      </a:r>
                      <a:r>
                        <a:rPr lang="en-US" altLang="zh-TW" dirty="0" err="1"/>
                        <a:t>self.radius</a:t>
                      </a:r>
                      <a:r>
                        <a:rPr lang="en-US" altLang="zh-TW" dirty="0"/>
                        <a:t> = radius</a:t>
                      </a:r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area: Double {</a:t>
                      </a:r>
                    </a:p>
                    <a:p>
                      <a:r>
                        <a:rPr lang="en-US" altLang="zh-TW" dirty="0"/>
                        <a:t>        return radius * radius * 3.14159</a:t>
                      </a:r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</a:txBody>
                  <a:tcPr marL="100115" marR="100115"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class Rectangle: </a:t>
                      </a:r>
                      <a:r>
                        <a:rPr lang="en-US" altLang="zh-TW" dirty="0" err="1"/>
                        <a:t>GetArea</a:t>
                      </a:r>
                      <a:r>
                        <a:rPr lang="en-US" altLang="zh-TW" dirty="0"/>
                        <a:t> {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width: Double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height: Double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init</a:t>
                      </a:r>
                      <a:r>
                        <a:rPr lang="en-US" altLang="zh-TW" dirty="0"/>
                        <a:t>(width: Double, height: Double) {</a:t>
                      </a:r>
                    </a:p>
                    <a:p>
                      <a:r>
                        <a:rPr lang="en-US" altLang="zh-TW" dirty="0"/>
                        <a:t>        </a:t>
                      </a:r>
                      <a:r>
                        <a:rPr lang="en-US" altLang="zh-TW" dirty="0" err="1"/>
                        <a:t>self.width</a:t>
                      </a:r>
                      <a:r>
                        <a:rPr lang="en-US" altLang="zh-TW" dirty="0"/>
                        <a:t> = width</a:t>
                      </a:r>
                    </a:p>
                    <a:p>
                      <a:r>
                        <a:rPr lang="en-US" altLang="zh-TW" dirty="0"/>
                        <a:t>        </a:t>
                      </a:r>
                      <a:r>
                        <a:rPr lang="en-US" altLang="zh-TW" dirty="0" err="1"/>
                        <a:t>self.height</a:t>
                      </a:r>
                      <a:r>
                        <a:rPr lang="en-US" altLang="zh-TW" dirty="0"/>
                        <a:t> = height</a:t>
                      </a:r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area: Double {</a:t>
                      </a:r>
                    </a:p>
                    <a:p>
                      <a:r>
                        <a:rPr lang="en-US" altLang="zh-TW" dirty="0"/>
                        <a:t>        return width * height</a:t>
                      </a:r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zh-TW" altLang="en-US" dirty="0"/>
                    </a:p>
                  </a:txBody>
                  <a:tcPr marL="100115" marR="10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5841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  <a:r>
              <a:rPr kumimoji="1" lang="en-US" altLang="zh-TW" dirty="0"/>
              <a:t>part2</a:t>
            </a:r>
            <a:endParaRPr kumimoji="1"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280924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class What {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message: String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init</a:t>
                      </a:r>
                      <a:r>
                        <a:rPr lang="en-US" altLang="zh-TW" dirty="0"/>
                        <a:t>(message: String) {</a:t>
                      </a:r>
                    </a:p>
                    <a:p>
                      <a:r>
                        <a:rPr lang="en-US" altLang="zh-TW" dirty="0"/>
                        <a:t>        </a:t>
                      </a:r>
                      <a:r>
                        <a:rPr lang="en-US" altLang="zh-TW" dirty="0" err="1"/>
                        <a:t>self.message</a:t>
                      </a:r>
                      <a:r>
                        <a:rPr lang="en-US" altLang="zh-TW" dirty="0"/>
                        <a:t> = message</a:t>
                      </a:r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let objects: [</a:t>
                      </a:r>
                      <a:r>
                        <a:rPr lang="en-US" altLang="zh-TW" dirty="0" err="1"/>
                        <a:t>AnyObject</a:t>
                      </a:r>
                      <a:r>
                        <a:rPr lang="en-US" altLang="zh-TW" dirty="0"/>
                        <a:t>] = [</a:t>
                      </a:r>
                    </a:p>
                    <a:p>
                      <a:r>
                        <a:rPr lang="en-US" altLang="zh-TW" dirty="0"/>
                        <a:t>    Circle(radius: 20.0),</a:t>
                      </a:r>
                    </a:p>
                    <a:p>
                      <a:r>
                        <a:rPr lang="en-US" altLang="zh-TW" dirty="0"/>
                        <a:t>    Rectangle(width:10, height: 20),</a:t>
                      </a:r>
                    </a:p>
                    <a:p>
                      <a:r>
                        <a:rPr lang="en-US" altLang="zh-TW" dirty="0"/>
                        <a:t>    What(message: "I Want to buy iPhone 6")</a:t>
                      </a:r>
                    </a:p>
                    <a:p>
                      <a:r>
                        <a:rPr lang="en-US" altLang="zh-TW" dirty="0"/>
                        <a:t>]</a:t>
                      </a:r>
                    </a:p>
                    <a:p>
                      <a:endParaRPr lang="en-US" altLang="zh-TW" dirty="0"/>
                    </a:p>
                    <a:p>
                      <a:endParaRPr lang="zh-TW" altLang="en-US" dirty="0"/>
                    </a:p>
                  </a:txBody>
                  <a:tcPr marL="100115" marR="100115"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for object in objects{</a:t>
                      </a:r>
                    </a:p>
                    <a:p>
                      <a:r>
                        <a:rPr lang="en-US" altLang="zh-TW" dirty="0"/>
                        <a:t>    print(object is </a:t>
                      </a:r>
                      <a:r>
                        <a:rPr lang="en-US" altLang="zh-TW" dirty="0" err="1"/>
                        <a:t>GetArea</a:t>
                      </a:r>
                      <a:r>
                        <a:rPr lang="en-US" altLang="zh-TW" dirty="0"/>
                        <a:t>)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for object in objects {</a:t>
                      </a:r>
                    </a:p>
                    <a:p>
                      <a:r>
                        <a:rPr lang="en-US" altLang="zh-TW" dirty="0"/>
                        <a:t>    if let </a:t>
                      </a:r>
                      <a:r>
                        <a:rPr lang="en-US" altLang="zh-TW" dirty="0" err="1"/>
                        <a:t>objectArea</a:t>
                      </a:r>
                      <a:r>
                        <a:rPr lang="en-US" altLang="zh-TW" dirty="0"/>
                        <a:t> = object as? </a:t>
                      </a:r>
                      <a:r>
                        <a:rPr lang="en-US" altLang="zh-TW" dirty="0" err="1"/>
                        <a:t>GetArea</a:t>
                      </a:r>
                      <a:r>
                        <a:rPr lang="en-US" altLang="zh-TW" dirty="0"/>
                        <a:t> {</a:t>
                      </a:r>
                    </a:p>
                    <a:p>
                      <a:r>
                        <a:rPr lang="en-US" altLang="zh-TW" dirty="0"/>
                        <a:t>        print("</a:t>
                      </a:r>
                      <a:r>
                        <a:rPr lang="zh-TW" altLang="en-US" dirty="0"/>
                        <a:t>面積為</a:t>
                      </a:r>
                      <a:r>
                        <a:rPr lang="en-US" altLang="zh-TW" dirty="0"/>
                        <a:t>: \(</a:t>
                      </a:r>
                      <a:r>
                        <a:rPr lang="en-US" altLang="zh-TW" dirty="0" err="1"/>
                        <a:t>objectArea.area</a:t>
                      </a:r>
                      <a:r>
                        <a:rPr lang="en-US" altLang="zh-TW" dirty="0"/>
                        <a:t>)")</a:t>
                      </a:r>
                    </a:p>
                    <a:p>
                      <a:r>
                        <a:rPr lang="en-US" altLang="zh-TW" dirty="0"/>
                        <a:t>    } else {</a:t>
                      </a:r>
                    </a:p>
                    <a:p>
                      <a:r>
                        <a:rPr lang="en-US" altLang="zh-TW" dirty="0"/>
                        <a:t>        print("</a:t>
                      </a:r>
                      <a:r>
                        <a:rPr lang="zh-TW" altLang="en-US" dirty="0"/>
                        <a:t>此物件無計算面積方法</a:t>
                      </a:r>
                      <a:r>
                        <a:rPr lang="en-US" altLang="zh-TW" dirty="0"/>
                        <a:t>")</a:t>
                      </a:r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</a:txBody>
                  <a:tcPr marL="100115" marR="10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34784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/>
              <a:t>true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true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false</a:t>
            </a:r>
            <a:endParaRPr lang="zh-TW" altLang="zh-TW" dirty="0"/>
          </a:p>
          <a:p>
            <a:pPr marL="0" indent="0">
              <a:buNone/>
            </a:pPr>
            <a:r>
              <a:rPr lang="zh-CN" altLang="zh-TW" dirty="0"/>
              <a:t>面積為</a:t>
            </a:r>
            <a:r>
              <a:rPr lang="en-US" altLang="zh-TW" b="1" dirty="0"/>
              <a:t>: 1256.636</a:t>
            </a:r>
            <a:endParaRPr lang="zh-TW" altLang="zh-TW" dirty="0"/>
          </a:p>
          <a:p>
            <a:pPr marL="0" indent="0">
              <a:buNone/>
            </a:pPr>
            <a:r>
              <a:rPr lang="zh-CN" altLang="zh-TW" dirty="0"/>
              <a:t>面積為</a:t>
            </a:r>
            <a:r>
              <a:rPr lang="en-US" altLang="zh-TW" b="1" dirty="0"/>
              <a:t>: 200.0</a:t>
            </a:r>
            <a:endParaRPr lang="zh-TW" altLang="zh-TW" dirty="0"/>
          </a:p>
          <a:p>
            <a:pPr marL="0" indent="0">
              <a:buNone/>
            </a:pPr>
            <a:r>
              <a:rPr lang="zh-CN" altLang="zh-TW" dirty="0"/>
              <a:t>此物件無計算面積方法</a:t>
            </a: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10342430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16.8  JSON</a:t>
            </a:r>
            <a:r>
              <a:rPr lang="zh-TW" altLang="zh-TW" dirty="0"/>
              <a:t>的編碼和解碼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en-US" altLang="zh-TW" dirty="0"/>
              <a:t>Swift 4</a:t>
            </a:r>
            <a:r>
              <a:rPr lang="zh-TW" altLang="zh-TW" dirty="0"/>
              <a:t>簡化了整個</a:t>
            </a:r>
            <a:r>
              <a:rPr lang="en-US" altLang="zh-TW" dirty="0"/>
              <a:t>JSON</a:t>
            </a:r>
            <a:r>
              <a:rPr lang="zh-TW" altLang="zh-TW" dirty="0"/>
              <a:t>壓縮和解壓縮的過程。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只需要將自定的類別，繼承</a:t>
            </a:r>
            <a:r>
              <a:rPr lang="en-US" altLang="zh-TW" dirty="0" err="1"/>
              <a:t>Codable</a:t>
            </a:r>
            <a:r>
              <a:rPr lang="zh-TW" altLang="zh-TW" dirty="0"/>
              <a:t>協定 ，之後利用</a:t>
            </a:r>
            <a:r>
              <a:rPr lang="en-US" altLang="zh-TW" dirty="0"/>
              <a:t>encode</a:t>
            </a:r>
            <a:r>
              <a:rPr lang="zh-TW" altLang="zh-TW" dirty="0"/>
              <a:t>和</a:t>
            </a:r>
            <a:r>
              <a:rPr lang="en-US" altLang="zh-TW" dirty="0"/>
              <a:t>decode</a:t>
            </a:r>
            <a:r>
              <a:rPr lang="zh-TW" altLang="zh-TW" dirty="0"/>
              <a:t>方法，就可輕易的完成。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373161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9104174"/>
              </p:ext>
            </p:extLst>
          </p:nvPr>
        </p:nvGraphicFramePr>
        <p:xfrm>
          <a:off x="628651" y="2016125"/>
          <a:ext cx="10844212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22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22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class Book: </a:t>
                      </a:r>
                      <a:r>
                        <a:rPr lang="en-US" altLang="zh-TW" dirty="0" err="1"/>
                        <a:t>Codable</a:t>
                      </a:r>
                      <a:r>
                        <a:rPr lang="en-US" altLang="zh-TW" dirty="0"/>
                        <a:t> {</a:t>
                      </a:r>
                    </a:p>
                    <a:p>
                      <a:r>
                        <a:rPr lang="en-US" altLang="zh-TW" dirty="0"/>
                        <a:t>    let title: String</a:t>
                      </a:r>
                    </a:p>
                    <a:p>
                      <a:r>
                        <a:rPr lang="en-US" altLang="zh-TW" dirty="0"/>
                        <a:t>    let author: String</a:t>
                      </a:r>
                    </a:p>
                    <a:p>
                      <a:r>
                        <a:rPr lang="en-US" altLang="zh-TW" dirty="0"/>
                        <a:t>    let publishing: String</a:t>
                      </a:r>
                    </a:p>
                    <a:p>
                      <a:r>
                        <a:rPr lang="en-US" altLang="zh-TW" dirty="0"/>
                        <a:t>    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init</a:t>
                      </a:r>
                      <a:r>
                        <a:rPr lang="en-US" altLang="zh-TW" dirty="0"/>
                        <a:t>(title: String, author: String, publishing: String) {</a:t>
                      </a:r>
                    </a:p>
                    <a:p>
                      <a:r>
                        <a:rPr lang="en-US" altLang="zh-TW" dirty="0"/>
                        <a:t>        </a:t>
                      </a:r>
                      <a:r>
                        <a:rPr lang="en-US" altLang="zh-TW" dirty="0" err="1"/>
                        <a:t>self.title</a:t>
                      </a:r>
                      <a:r>
                        <a:rPr lang="en-US" altLang="zh-TW" dirty="0"/>
                        <a:t> = title</a:t>
                      </a:r>
                    </a:p>
                    <a:p>
                      <a:r>
                        <a:rPr lang="en-US" altLang="zh-TW" dirty="0"/>
                        <a:t>        </a:t>
                      </a:r>
                      <a:r>
                        <a:rPr lang="en-US" altLang="zh-TW" dirty="0" err="1"/>
                        <a:t>self.author</a:t>
                      </a:r>
                      <a:r>
                        <a:rPr lang="en-US" altLang="zh-TW" dirty="0"/>
                        <a:t> = author</a:t>
                      </a:r>
                    </a:p>
                    <a:p>
                      <a:r>
                        <a:rPr lang="en-US" altLang="zh-TW" dirty="0"/>
                        <a:t>        </a:t>
                      </a:r>
                      <a:r>
                        <a:rPr lang="en-US" altLang="zh-TW" dirty="0" err="1"/>
                        <a:t>self.publishing</a:t>
                      </a:r>
                      <a:r>
                        <a:rPr lang="en-US" altLang="zh-TW" dirty="0"/>
                        <a:t> = publishing</a:t>
                      </a:r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en-US" altLang="zh-TW" dirty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let book = Book(title: "</a:t>
                      </a:r>
                      <a:r>
                        <a:rPr lang="zh-TW" altLang="en-US" dirty="0"/>
                        <a:t>學會</a:t>
                      </a:r>
                      <a:r>
                        <a:rPr lang="en-US" altLang="zh-TW" dirty="0"/>
                        <a:t>Swift 4</a:t>
                      </a:r>
                      <a:r>
                        <a:rPr lang="zh-TW" altLang="en-US" dirty="0"/>
                        <a:t>的</a:t>
                      </a:r>
                      <a:r>
                        <a:rPr lang="en-US" altLang="zh-TW" dirty="0"/>
                        <a:t>24</a:t>
                      </a:r>
                      <a:r>
                        <a:rPr lang="zh-TW" altLang="en-US" dirty="0"/>
                        <a:t>堂課</a:t>
                      </a:r>
                      <a:r>
                        <a:rPr lang="en-US" altLang="zh-TW" dirty="0"/>
                        <a:t>", author: "</a:t>
                      </a:r>
                      <a:r>
                        <a:rPr lang="zh-TW" altLang="en-US" dirty="0"/>
                        <a:t>蔡明志</a:t>
                      </a:r>
                      <a:r>
                        <a:rPr lang="en-US" altLang="zh-TW" dirty="0"/>
                        <a:t>", </a:t>
                      </a:r>
                    </a:p>
                    <a:p>
                      <a:r>
                        <a:rPr lang="en-US" altLang="zh-TW" dirty="0"/>
                        <a:t>                              publishing: "</a:t>
                      </a:r>
                      <a:r>
                        <a:rPr lang="zh-TW" altLang="en-US" dirty="0"/>
                        <a:t>碁峯資訊股份有限公司</a:t>
                      </a:r>
                      <a:r>
                        <a:rPr lang="en-US" altLang="zh-TW" dirty="0"/>
                        <a:t>")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let encoder = </a:t>
                      </a:r>
                      <a:r>
                        <a:rPr lang="en-US" altLang="zh-TW" dirty="0" err="1"/>
                        <a:t>JSONEncoder</a:t>
                      </a:r>
                      <a:r>
                        <a:rPr lang="en-US" altLang="zh-TW" dirty="0"/>
                        <a:t>()</a:t>
                      </a:r>
                    </a:p>
                    <a:p>
                      <a:r>
                        <a:rPr lang="en-US" altLang="zh-TW" dirty="0"/>
                        <a:t>let </a:t>
                      </a:r>
                      <a:r>
                        <a:rPr lang="en-US" altLang="zh-TW" dirty="0" err="1"/>
                        <a:t>gotop</a:t>
                      </a:r>
                      <a:r>
                        <a:rPr lang="en-US" altLang="zh-TW" dirty="0"/>
                        <a:t> = try </a:t>
                      </a:r>
                      <a:r>
                        <a:rPr lang="en-US" altLang="zh-TW" dirty="0" err="1"/>
                        <a:t>encoder.encode</a:t>
                      </a:r>
                      <a:r>
                        <a:rPr lang="en-US" altLang="zh-TW" dirty="0"/>
                        <a:t>(book)</a:t>
                      </a:r>
                    </a:p>
                    <a:p>
                      <a:r>
                        <a:rPr lang="en-US" altLang="zh-TW" dirty="0"/>
                        <a:t>let string = String(data: </a:t>
                      </a:r>
                      <a:r>
                        <a:rPr lang="en-US" altLang="zh-TW" dirty="0" err="1"/>
                        <a:t>gotop</a:t>
                      </a:r>
                      <a:r>
                        <a:rPr lang="en-US" altLang="zh-TW" dirty="0"/>
                        <a:t>, encoding: .utf8)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let decoder = </a:t>
                      </a:r>
                      <a:r>
                        <a:rPr lang="en-US" altLang="zh-TW" dirty="0" err="1"/>
                        <a:t>JSONDecoder</a:t>
                      </a:r>
                      <a:r>
                        <a:rPr lang="en-US" altLang="zh-TW" dirty="0"/>
                        <a:t>()</a:t>
                      </a:r>
                    </a:p>
                    <a:p>
                      <a:r>
                        <a:rPr lang="en-US" altLang="zh-TW" dirty="0"/>
                        <a:t>let article = try </a:t>
                      </a:r>
                      <a:r>
                        <a:rPr lang="en-US" altLang="zh-TW" dirty="0" err="1"/>
                        <a:t>decoder.decode</a:t>
                      </a:r>
                      <a:r>
                        <a:rPr lang="en-US" altLang="zh-TW" dirty="0"/>
                        <a:t>(</a:t>
                      </a:r>
                      <a:r>
                        <a:rPr lang="en-US" altLang="zh-TW" dirty="0" err="1"/>
                        <a:t>Book.self</a:t>
                      </a:r>
                      <a:r>
                        <a:rPr lang="en-US" altLang="zh-TW" dirty="0"/>
                        <a:t>, from: </a:t>
                      </a:r>
                      <a:r>
                        <a:rPr lang="en-US" altLang="zh-TW" dirty="0" err="1"/>
                        <a:t>gotop</a:t>
                      </a:r>
                      <a:r>
                        <a:rPr lang="en-US" altLang="zh-TW" dirty="0"/>
                        <a:t>)</a:t>
                      </a:r>
                    </a:p>
                    <a:p>
                      <a:r>
                        <a:rPr lang="en-US" altLang="zh-TW" dirty="0"/>
                        <a:t>let output = "\(</a:t>
                      </a:r>
                      <a:r>
                        <a:rPr lang="en-US" altLang="zh-TW" dirty="0" err="1"/>
                        <a:t>article.title</a:t>
                      </a:r>
                      <a:r>
                        <a:rPr lang="en-US" altLang="zh-TW" dirty="0"/>
                        <a:t>) \(</a:t>
                      </a:r>
                      <a:r>
                        <a:rPr lang="en-US" altLang="zh-TW" dirty="0" err="1"/>
                        <a:t>article.author</a:t>
                      </a:r>
                      <a:r>
                        <a:rPr lang="en-US" altLang="zh-TW" dirty="0"/>
                        <a:t>)     </a:t>
                      </a:r>
                    </a:p>
                    <a:p>
                      <a:r>
                        <a:rPr lang="en-US" altLang="zh-TW" dirty="0"/>
                        <a:t>              \(</a:t>
                      </a:r>
                      <a:r>
                        <a:rPr lang="en-US" altLang="zh-TW" dirty="0" err="1"/>
                        <a:t>article.publishing</a:t>
                      </a:r>
                      <a:r>
                        <a:rPr lang="en-US" altLang="zh-TW" dirty="0"/>
                        <a:t>)"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9944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b="1" dirty="0"/>
              <a:t>學會</a:t>
            </a:r>
            <a:r>
              <a:rPr lang="en-US" altLang="zh-TW" b="1" dirty="0"/>
              <a:t>Swift 4</a:t>
            </a:r>
            <a:r>
              <a:rPr lang="zh-TW" altLang="zh-TW" b="1" dirty="0"/>
              <a:t>的</a:t>
            </a:r>
            <a:r>
              <a:rPr lang="en-US" altLang="zh-TW" b="1" dirty="0"/>
              <a:t>24</a:t>
            </a:r>
            <a:r>
              <a:rPr lang="zh-TW" altLang="zh-TW" b="1" dirty="0"/>
              <a:t>堂課 蔡明志 碁峯資訊股份有限公司</a:t>
            </a: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952944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383501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// property requirement</a:t>
                      </a:r>
                    </a:p>
                    <a:p>
                      <a:r>
                        <a:rPr lang="en-US" altLang="zh-TW" dirty="0"/>
                        <a:t>protocol </a:t>
                      </a:r>
                      <a:r>
                        <a:rPr lang="en-US" altLang="zh-TW" dirty="0" err="1"/>
                        <a:t>EnglishName</a:t>
                      </a:r>
                      <a:r>
                        <a:rPr lang="en-US" altLang="zh-TW" dirty="0"/>
                        <a:t> {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name: String {get set}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 err="1"/>
                        <a:t>struct</a:t>
                      </a:r>
                      <a:r>
                        <a:rPr lang="en-US" altLang="zh-TW" dirty="0"/>
                        <a:t> Person: </a:t>
                      </a:r>
                      <a:r>
                        <a:rPr lang="en-US" altLang="zh-TW" dirty="0" err="1"/>
                        <a:t>EnglishName</a:t>
                      </a:r>
                      <a:r>
                        <a:rPr lang="en-US" altLang="zh-TW" dirty="0"/>
                        <a:t> {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name: String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someone = Person(name: "Bright")</a:t>
                      </a:r>
                    </a:p>
                    <a:p>
                      <a:r>
                        <a:rPr lang="en-US" altLang="zh-TW" dirty="0"/>
                        <a:t>print(</a:t>
                      </a:r>
                      <a:r>
                        <a:rPr lang="en-US" altLang="zh-TW" dirty="0" err="1"/>
                        <a:t>someone.name</a:t>
                      </a:r>
                      <a:r>
                        <a:rPr lang="en-US" altLang="zh-TW" dirty="0"/>
                        <a:t>)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 err="1"/>
                        <a:t>someone.name</a:t>
                      </a:r>
                      <a:r>
                        <a:rPr lang="en-US" altLang="zh-TW" dirty="0"/>
                        <a:t> = "Linda"</a:t>
                      </a:r>
                    </a:p>
                    <a:p>
                      <a:r>
                        <a:rPr lang="en-US" altLang="zh-TW" dirty="0"/>
                        <a:t>print(</a:t>
                      </a:r>
                      <a:r>
                        <a:rPr lang="en-US" altLang="zh-TW" dirty="0" err="1"/>
                        <a:t>someone.name</a:t>
                      </a:r>
                      <a:r>
                        <a:rPr lang="en-US" altLang="zh-TW" dirty="0"/>
                        <a:t>)</a:t>
                      </a:r>
                    </a:p>
                    <a:p>
                      <a:endParaRPr lang="zh-TW" altLang="en-US" dirty="0"/>
                    </a:p>
                  </a:txBody>
                  <a:tcPr marL="100115" marR="1001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334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/>
              <a:t>Bright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Linda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7047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16.2  </a:t>
            </a:r>
            <a:r>
              <a:rPr lang="zh-TW" altLang="zh-TW" dirty="0"/>
              <a:t>方法的協定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方法的協定只是一個方法的雛型或稱藍圖，當某一類別、結構或列舉採納了此方法的協定後，必須加以實作此雛型的主體。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00227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65449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protocol Area {</a:t>
                      </a:r>
                    </a:p>
                    <a:p>
                      <a:r>
                        <a:rPr lang="en-US" altLang="zh-TW" dirty="0"/>
                        <a:t>    mutating </a:t>
                      </a:r>
                      <a:r>
                        <a:rPr lang="en-US" altLang="zh-TW" dirty="0" err="1"/>
                        <a:t>func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getArea</a:t>
                      </a:r>
                      <a:r>
                        <a:rPr lang="en-US" altLang="zh-TW" dirty="0"/>
                        <a:t>(r: Double) -&gt; Double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// </a:t>
                      </a:r>
                      <a:r>
                        <a:rPr lang="en-US" altLang="zh-TW" dirty="0" err="1"/>
                        <a:t>struct</a:t>
                      </a:r>
                      <a:r>
                        <a:rPr lang="en-US" altLang="zh-TW" dirty="0"/>
                        <a:t> not a class</a:t>
                      </a:r>
                    </a:p>
                    <a:p>
                      <a:r>
                        <a:rPr lang="en-US" altLang="zh-TW" dirty="0" err="1"/>
                        <a:t>struct</a:t>
                      </a:r>
                      <a:r>
                        <a:rPr lang="en-US" altLang="zh-TW" dirty="0"/>
                        <a:t> Circle: Area {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radius = 0.0</a:t>
                      </a:r>
                    </a:p>
                    <a:p>
                      <a:r>
                        <a:rPr lang="en-US" altLang="zh-TW" dirty="0"/>
                        <a:t>    mutating </a:t>
                      </a:r>
                      <a:r>
                        <a:rPr lang="en-US" altLang="zh-TW" dirty="0" err="1"/>
                        <a:t>func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getArea</a:t>
                      </a:r>
                      <a:r>
                        <a:rPr lang="en-US" altLang="zh-TW" dirty="0"/>
                        <a:t>(r: Double) -&gt; Double {</a:t>
                      </a:r>
                    </a:p>
                    <a:p>
                      <a:r>
                        <a:rPr lang="en-US" altLang="zh-TW" dirty="0"/>
                        <a:t>        radius = r</a:t>
                      </a:r>
                    </a:p>
                    <a:p>
                      <a:r>
                        <a:rPr lang="en-US" altLang="zh-TW" dirty="0"/>
                        <a:t>        return radius * radius * 3.14159</a:t>
                      </a:r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</a:txBody>
                  <a:tcPr marL="100115" marR="100115"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// </a:t>
                      </a:r>
                      <a:r>
                        <a:rPr lang="en-US" altLang="zh-TW" dirty="0" err="1"/>
                        <a:t>circleObject</a:t>
                      </a:r>
                      <a:r>
                        <a:rPr lang="en-US" altLang="zh-TW" dirty="0"/>
                        <a:t> must be a </a:t>
                      </a:r>
                      <a:r>
                        <a:rPr lang="en-US" altLang="zh-TW" dirty="0" err="1"/>
                        <a:t>var</a:t>
                      </a:r>
                      <a:endParaRPr lang="en-US" altLang="zh-TW" dirty="0"/>
                    </a:p>
                    <a:p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circleObject</a:t>
                      </a:r>
                      <a:r>
                        <a:rPr lang="en-US" altLang="zh-TW" dirty="0"/>
                        <a:t> = Circle()</a:t>
                      </a:r>
                    </a:p>
                    <a:p>
                      <a:r>
                        <a:rPr lang="en-US" altLang="zh-TW" dirty="0"/>
                        <a:t>print("</a:t>
                      </a:r>
                      <a:r>
                        <a:rPr lang="zh-TW" altLang="en-US" dirty="0"/>
                        <a:t>圓形面積</a:t>
                      </a:r>
                      <a:r>
                        <a:rPr lang="en-US" altLang="zh-TW" dirty="0"/>
                        <a:t>: \(</a:t>
                      </a:r>
                      <a:r>
                        <a:rPr lang="en-US" altLang="zh-TW" dirty="0" err="1"/>
                        <a:t>circleObject.getArea</a:t>
                      </a:r>
                      <a:r>
                        <a:rPr lang="en-US" altLang="zh-TW" dirty="0"/>
                        <a:t>(r: 10))")</a:t>
                      </a:r>
                    </a:p>
                    <a:p>
                      <a:endParaRPr lang="zh-TW" altLang="en-US" dirty="0"/>
                    </a:p>
                  </a:txBody>
                  <a:tcPr marL="100115" marR="10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1442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zh-TW" dirty="0"/>
              <a:t>圓形面積</a:t>
            </a:r>
            <a:r>
              <a:rPr lang="en-US" altLang="zh-TW" b="1" dirty="0"/>
              <a:t>: 314.159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72075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16.3  </a:t>
            </a:r>
            <a:r>
              <a:rPr lang="zh-TW" altLang="zh-TW" dirty="0"/>
              <a:t>當做型態的協定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協定也可以當做變數的</a:t>
            </a:r>
            <a:r>
              <a:rPr lang="zh-TW" altLang="en-US" dirty="0"/>
              <a:t>型態。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12018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  <a:r>
              <a:rPr kumimoji="1" lang="en-US" altLang="zh-TW" dirty="0"/>
              <a:t>part1</a:t>
            </a:r>
            <a:endParaRPr kumimoji="1"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107689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// protocol as type</a:t>
                      </a:r>
                    </a:p>
                    <a:p>
                      <a:r>
                        <a:rPr lang="en-US" altLang="zh-TW" dirty="0"/>
                        <a:t>protocol Area {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func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getArea</a:t>
                      </a:r>
                      <a:r>
                        <a:rPr lang="en-US" altLang="zh-TW" dirty="0"/>
                        <a:t>(r: Double) -&gt;Double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class Circle: Area {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radius = 0.0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func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getArea</a:t>
                      </a:r>
                      <a:r>
                        <a:rPr lang="en-US" altLang="zh-TW" dirty="0"/>
                        <a:t>(r: Double) -&gt; Double {</a:t>
                      </a:r>
                    </a:p>
                    <a:p>
                      <a:r>
                        <a:rPr lang="en-US" altLang="zh-TW" dirty="0"/>
                        <a:t>        radius = r</a:t>
                      </a:r>
                    </a:p>
                    <a:p>
                      <a:r>
                        <a:rPr lang="en-US" altLang="zh-TW" dirty="0"/>
                        <a:t>        return radius * radius * 3.14159</a:t>
                      </a:r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en-US" altLang="zh-TW" dirty="0"/>
                    </a:p>
                    <a:p>
                      <a:endParaRPr lang="zh-TW" altLang="en-US" dirty="0"/>
                    </a:p>
                  </a:txBody>
                  <a:tcPr marL="100115" marR="100115"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class Cylinder {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height: </a:t>
                      </a:r>
                      <a:r>
                        <a:rPr lang="en-US" altLang="zh-TW" dirty="0" err="1"/>
                        <a:t>Int</a:t>
                      </a:r>
                      <a:endParaRPr lang="en-US" altLang="zh-TW" dirty="0"/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calculateVolume</a:t>
                      </a:r>
                      <a:r>
                        <a:rPr lang="en-US" altLang="zh-TW" dirty="0"/>
                        <a:t>: Area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init</a:t>
                      </a:r>
                      <a:r>
                        <a:rPr lang="en-US" altLang="zh-TW" dirty="0"/>
                        <a:t>(height: </a:t>
                      </a:r>
                      <a:r>
                        <a:rPr lang="en-US" altLang="zh-TW" dirty="0" err="1"/>
                        <a:t>Int</a:t>
                      </a:r>
                      <a:r>
                        <a:rPr lang="en-US" altLang="zh-TW" dirty="0"/>
                        <a:t>, </a:t>
                      </a:r>
                      <a:r>
                        <a:rPr lang="en-US" altLang="zh-TW" dirty="0" err="1"/>
                        <a:t>calculateVolume</a:t>
                      </a:r>
                      <a:r>
                        <a:rPr lang="en-US" altLang="zh-TW" dirty="0"/>
                        <a:t>: Area) {</a:t>
                      </a:r>
                    </a:p>
                    <a:p>
                      <a:r>
                        <a:rPr lang="en-US" altLang="zh-TW" dirty="0"/>
                        <a:t>        </a:t>
                      </a:r>
                      <a:r>
                        <a:rPr lang="en-US" altLang="zh-TW" dirty="0" err="1"/>
                        <a:t>self.height</a:t>
                      </a:r>
                      <a:r>
                        <a:rPr lang="en-US" altLang="zh-TW" dirty="0"/>
                        <a:t> = height</a:t>
                      </a:r>
                    </a:p>
                    <a:p>
                      <a:r>
                        <a:rPr lang="en-US" altLang="zh-TW" dirty="0"/>
                        <a:t>        </a:t>
                      </a:r>
                      <a:r>
                        <a:rPr lang="en-US" altLang="zh-TW" dirty="0" err="1"/>
                        <a:t>self.calculateVolume</a:t>
                      </a:r>
                      <a:r>
                        <a:rPr lang="en-US" altLang="zh-TW" dirty="0"/>
                        <a:t> = </a:t>
                      </a:r>
                      <a:r>
                        <a:rPr lang="en-US" altLang="zh-TW" dirty="0" err="1"/>
                        <a:t>calculateVolume</a:t>
                      </a:r>
                      <a:endParaRPr lang="en-US" altLang="zh-TW" dirty="0"/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func</a:t>
                      </a:r>
                      <a:r>
                        <a:rPr lang="en-US" altLang="zh-TW" dirty="0"/>
                        <a:t> volume() -&gt; Double {</a:t>
                      </a:r>
                    </a:p>
                    <a:p>
                      <a:r>
                        <a:rPr lang="en-US" altLang="zh-TW" dirty="0"/>
                        <a:t>        return </a:t>
                      </a:r>
                      <a:r>
                        <a:rPr lang="en-US" altLang="zh-TW" dirty="0" err="1"/>
                        <a:t>calculateVolume.getArea</a:t>
                      </a:r>
                      <a:r>
                        <a:rPr lang="en-US" altLang="zh-TW" dirty="0"/>
                        <a:t>(r: 10.0) * Double(height)</a:t>
                      </a:r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zh-TW" altLang="en-US" dirty="0"/>
                    </a:p>
                  </a:txBody>
                  <a:tcPr marL="100115" marR="10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8492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1511</Words>
  <Application>Microsoft Office PowerPoint</Application>
  <PresentationFormat>寬螢幕</PresentationFormat>
  <Paragraphs>273</Paragraphs>
  <Slides>29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29</vt:i4>
      </vt:variant>
    </vt:vector>
  </HeadingPairs>
  <TitlesOfParts>
    <vt:vector size="36" baseType="lpstr">
      <vt:lpstr>等线</vt:lpstr>
      <vt:lpstr>新細明體</vt:lpstr>
      <vt:lpstr>Arial</vt:lpstr>
      <vt:lpstr>Calibri</vt:lpstr>
      <vt:lpstr>Calibri Light</vt:lpstr>
      <vt:lpstr>Wingdings</vt:lpstr>
      <vt:lpstr>Office 佈景主題</vt:lpstr>
      <vt:lpstr>Ch16. 協定</vt:lpstr>
      <vt:lpstr>16.1  屬性的協定 </vt:lpstr>
      <vt:lpstr>範例程式</vt:lpstr>
      <vt:lpstr>輸出結果</vt:lpstr>
      <vt:lpstr>16.2  方法的協定 </vt:lpstr>
      <vt:lpstr>範例程式</vt:lpstr>
      <vt:lpstr>輸出結果</vt:lpstr>
      <vt:lpstr>16.3  當做型態的協定 </vt:lpstr>
      <vt:lpstr>範例程式part1</vt:lpstr>
      <vt:lpstr>範例程式part2</vt:lpstr>
      <vt:lpstr>輸出結果</vt:lpstr>
      <vt:lpstr>16.4  以延展加入協定 </vt:lpstr>
      <vt:lpstr>範例程式part1</vt:lpstr>
      <vt:lpstr>範例程式part2</vt:lpstr>
      <vt:lpstr>輸出結果</vt:lpstr>
      <vt:lpstr>16.5  協定的繼承 </vt:lpstr>
      <vt:lpstr>範例程式part1</vt:lpstr>
      <vt:lpstr>範例程式part2</vt:lpstr>
      <vt:lpstr>輸出結果</vt:lpstr>
      <vt:lpstr>16.6  協定的組合 </vt:lpstr>
      <vt:lpstr>範例程式</vt:lpstr>
      <vt:lpstr>輸出結果</vt:lpstr>
      <vt:lpstr>16.7  檢查是否有遵從協定</vt:lpstr>
      <vt:lpstr>範例程式part1</vt:lpstr>
      <vt:lpstr>範例程式part2</vt:lpstr>
      <vt:lpstr>輸出結果</vt:lpstr>
      <vt:lpstr>16.8  JSON的編碼和解碼 </vt:lpstr>
      <vt:lpstr>範例程式</vt:lpstr>
      <vt:lpstr>輸出結果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Ch16. 協定</dc:title>
  <dc:creator>Microsoft Office 使用者</dc:creator>
  <cp:lastModifiedBy>tony_tsai 蔡彤孟</cp:lastModifiedBy>
  <cp:revision>28</cp:revision>
  <dcterms:created xsi:type="dcterms:W3CDTF">2018-02-22T02:41:05Z</dcterms:created>
  <dcterms:modified xsi:type="dcterms:W3CDTF">2018-02-22T07:36:49Z</dcterms:modified>
</cp:coreProperties>
</file>