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284" r:id="rId5"/>
    <p:sldId id="283" r:id="rId6"/>
    <p:sldId id="258" r:id="rId7"/>
    <p:sldId id="280" r:id="rId8"/>
    <p:sldId id="281" r:id="rId9"/>
    <p:sldId id="259" r:id="rId10"/>
    <p:sldId id="260" r:id="rId11"/>
    <p:sldId id="278" r:id="rId12"/>
    <p:sldId id="279" r:id="rId13"/>
    <p:sldId id="261" r:id="rId14"/>
    <p:sldId id="276" r:id="rId15"/>
    <p:sldId id="277" r:id="rId16"/>
    <p:sldId id="262" r:id="rId17"/>
    <p:sldId id="263" r:id="rId18"/>
    <p:sldId id="274" r:id="rId19"/>
    <p:sldId id="275" r:id="rId20"/>
    <p:sldId id="264" r:id="rId21"/>
    <p:sldId id="271" r:id="rId22"/>
    <p:sldId id="273" r:id="rId23"/>
    <p:sldId id="272" r:id="rId24"/>
    <p:sldId id="265" r:id="rId25"/>
    <p:sldId id="269" r:id="rId26"/>
    <p:sldId id="270" r:id="rId27"/>
    <p:sldId id="266" r:id="rId28"/>
    <p:sldId id="267" r:id="rId29"/>
    <p:sldId id="268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1343D0-2B89-4621-873F-EAC1F4960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A9EF8B9-60B8-4FE8-9F8B-621E7A6DC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CEC169-EFA3-45D6-B343-B24B5DBA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68B499-1028-4B99-B4F2-FCA9D0FA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1CD754-500C-4ACD-B8AF-A6715513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7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2D2E57-4DCD-458A-845D-83986DFF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0A1148D-8F37-4312-B659-9CFFED18C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5642CF-0F5E-42D4-8701-D23C1486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950712-1444-4F06-B24C-C29FD9E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F875CD-8F69-47DB-9FE7-EB09D777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4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DED189D-7502-4807-A36B-A574EB9C7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F0629E9-F4C0-486C-9272-0901CB69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94AF65-38C0-4218-8D33-78202253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C134B7-0310-412F-88AE-4E5BC125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94DAA0-55D6-4B40-BAFA-06B60493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A812DB-0F27-47C0-97DA-A046A659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1A92D5-7BC7-4F19-A9AC-F71FDFE3F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86D6AC-B900-4306-886C-BDB8C647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528353-C80A-4D9F-8E79-1525FFC7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B9D4EC-8A4D-41D5-89D7-26DACC04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2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D17ED-CDD8-4F0F-B773-A734288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CBB9C9-2C8B-4B30-88C6-8053CBF12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65D243-104F-4E12-83E1-F6C752E1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E432CF-456D-4E22-B4B4-64A9446D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EAC427-73AE-4587-8A03-47F90C17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674DFF-A8B8-41DE-A3F7-31B708875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13DAB4-01EA-4BD6-936B-EE330CB57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DC653-0DAF-48E2-9D3D-8443B0C41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66F1AD-3FB4-49E4-997E-8FB4A90D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7FB7F7-159D-47BA-82C3-2FA502D0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5D757D-3CD7-4A5A-B152-FA2E00F3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8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897367-4B7A-4499-A4FF-130AA1EEC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C67E06-F27A-4144-BE43-3A81AE7EA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191BF13-715D-4693-B49B-FC6AA8712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6D31E1-EB78-4FF9-837A-6C03F1D6A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2352F46-FFAE-4BCF-A1EC-B79A8D730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122E398-B799-4234-827D-B371E0A2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E346FAC-613D-468E-9D04-80821590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7E5AA8C-D0D1-4286-B95D-46DB257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2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9E7B92-632D-4D0E-9A8F-3F437F9A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1272EC1-153B-462C-B784-FB1645B5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8616FEE-2E59-456E-9364-C7075A75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5ACD813-6EC6-4A68-AC7E-403F4160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C9A236C-3DC8-4698-ACF9-18646B33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62A1E32-BE8C-4FD8-A4E8-36731AA4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62F93F-4DD3-43BD-A051-13E86F6F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6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590CAE-A432-42A6-818F-B78BC4C5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C235DB-504C-4B9F-9310-CEA51E660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4275BB1-5DA4-4761-AF7E-EC946A6EA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2009F1-9A90-4A6C-B1DA-96147FF7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480E54-B281-4808-8DBE-8E87424D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A2794BB-E350-44C8-B02D-CFA901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1F944C-86A2-4D56-B885-9D672854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5C500C6-EA57-4EDA-94CF-D3F48AEAC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CDE7E0F-66FE-49E7-BE8E-75A0718EC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462595-AC20-48A3-9EB1-01FF3746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D883AF-43B8-4ECE-8792-A21182E6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03C2469-9567-46D6-9807-F0F4B816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AEE3AC7-3DD4-461F-832B-23F08AD3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DF708E1-F7AC-4A58-BC67-37F07288B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A2196D-08D8-4274-A363-F555EE635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6CFCDE-285D-4857-B15D-54994C476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DE7FC7-FF45-464B-8D74-7885F21F5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4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Ch15.</a:t>
            </a:r>
            <a:r>
              <a:rPr kumimoji="1" lang="zh-TW" altLang="en-US" dirty="0"/>
              <a:t> </a:t>
            </a:r>
            <a:r>
              <a:rPr lang="zh-TW" altLang="zh-TW" dirty="0"/>
              <a:t>型態轉換與延展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376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15.3.1  </a:t>
            </a:r>
            <a:r>
              <a:rPr lang="en-US" altLang="zh-TW" dirty="0" err="1"/>
              <a:t>AnyObject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想要定義任何類別型態的實例時，可利用</a:t>
            </a:r>
            <a:r>
              <a:rPr lang="en-US" altLang="zh-TW" dirty="0" err="1"/>
              <a:t>AnyObject</a:t>
            </a:r>
            <a:r>
              <a:rPr lang="zh-TW" altLang="zh-TW" dirty="0"/>
              <a:t>型態的完成。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893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0226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campusObject</a:t>
                      </a:r>
                      <a:r>
                        <a:rPr lang="en-US" altLang="zh-TW" dirty="0"/>
                        <a:t>: [</a:t>
                      </a:r>
                      <a:r>
                        <a:rPr lang="en-US" altLang="zh-TW" dirty="0" err="1"/>
                        <a:t>AnyObject</a:t>
                      </a:r>
                      <a:r>
                        <a:rPr lang="en-US" altLang="zh-TW" dirty="0"/>
                        <a:t>] = [</a:t>
                      </a:r>
                    </a:p>
                    <a:p>
                      <a:r>
                        <a:rPr lang="en-US" altLang="zh-TW" dirty="0"/>
                        <a:t>    Teacher(name: "Nancy", status: "Professor"),</a:t>
                      </a:r>
                    </a:p>
                    <a:p>
                      <a:r>
                        <a:rPr lang="en-US" altLang="zh-TW" dirty="0"/>
                        <a:t>    Teacher(name: "peter", status: "Associated Professor"),</a:t>
                      </a:r>
                    </a:p>
                    <a:p>
                      <a:r>
                        <a:rPr lang="en-US" altLang="zh-TW" dirty="0"/>
                        <a:t>    Teacher(name: "Mary", status: "Assist Professor")</a:t>
                      </a:r>
                    </a:p>
                    <a:p>
                      <a:r>
                        <a:rPr lang="en-US" altLang="zh-TW" dirty="0"/>
                        <a:t>]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for object in </a:t>
                      </a:r>
                      <a:r>
                        <a:rPr lang="en-US" altLang="zh-TW" dirty="0" err="1"/>
                        <a:t>campusObject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let teacher = object as! Teacher</a:t>
                      </a:r>
                    </a:p>
                    <a:p>
                      <a:r>
                        <a:rPr lang="en-US" altLang="zh-TW" dirty="0"/>
                        <a:t>    print("\(</a:t>
                      </a:r>
                      <a:r>
                        <a:rPr lang="en-US" altLang="zh-TW" dirty="0" err="1"/>
                        <a:t>teacher.name</a:t>
                      </a:r>
                      <a:r>
                        <a:rPr lang="en-US" altLang="zh-TW" dirty="0"/>
                        <a:t>) is \(</a:t>
                      </a:r>
                      <a:r>
                        <a:rPr lang="en-US" altLang="zh-TW" dirty="0" err="1"/>
                        <a:t>teacher.status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888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Nancy is Professor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peter is Associated Professor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Mary is Assist Professor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361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15.3.2  Any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比</a:t>
            </a:r>
            <a:r>
              <a:rPr lang="en-US" altLang="zh-TW" dirty="0" err="1"/>
              <a:t>AnyObject</a:t>
            </a:r>
            <a:r>
              <a:rPr lang="zh-TW" altLang="zh-TW" dirty="0"/>
              <a:t>可定義更廣的型態。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除了可建立類別的型態外，也可以用來建立任何型態的變數或陣列。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1768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58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Any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data = [Any]()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("Hello Swift")</a:t>
                      </a:r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(88.88)</a:t>
                      </a:r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(0.0)</a:t>
                      </a:r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(777)</a:t>
                      </a:r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(0)</a:t>
                      </a:r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((10, 20))</a:t>
                      </a:r>
                    </a:p>
                    <a:p>
                      <a:r>
                        <a:rPr lang="en-US" altLang="zh-TW" dirty="0" err="1"/>
                        <a:t>data.append</a:t>
                      </a:r>
                      <a:r>
                        <a:rPr lang="en-US" altLang="zh-TW" dirty="0"/>
                        <a:t>(Teacher(name: "Linda", status: "Professor"))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for </a:t>
                      </a:r>
                      <a:r>
                        <a:rPr lang="en-US" altLang="zh-TW" dirty="0" err="1"/>
                        <a:t>obj</a:t>
                      </a:r>
                      <a:r>
                        <a:rPr lang="en-US" altLang="zh-TW" dirty="0"/>
                        <a:t> in data {</a:t>
                      </a:r>
                    </a:p>
                    <a:p>
                      <a:r>
                        <a:rPr lang="en-US" altLang="zh-TW" dirty="0"/>
                        <a:t>    print("\(</a:t>
                      </a:r>
                      <a:r>
                        <a:rPr lang="en-US" altLang="zh-TW" dirty="0" err="1"/>
                        <a:t>obj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70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Hello Swift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88.88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777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(10, 20)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testAny.Teacher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34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15.4  </a:t>
            </a:r>
            <a:r>
              <a:rPr lang="zh-TW" altLang="zh-TW" dirty="0"/>
              <a:t>延展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延展</a:t>
            </a:r>
            <a:r>
              <a:rPr lang="en-US" altLang="zh-TW" dirty="0"/>
              <a:t>(extension)</a:t>
            </a:r>
            <a:r>
              <a:rPr lang="zh-TW" altLang="zh-TW" dirty="0"/>
              <a:t>程顧名思義就是延伸原來沒有的功能。</a:t>
            </a:r>
            <a:r>
              <a:rPr lang="en-US" altLang="zh-TW" dirty="0"/>
              <a:t>Swift</a:t>
            </a:r>
            <a:r>
              <a:rPr lang="zh-TW" altLang="zh-TW" dirty="0"/>
              <a:t>的延展與</a:t>
            </a:r>
            <a:r>
              <a:rPr lang="en-US" altLang="zh-TW" dirty="0"/>
              <a:t>Objective C</a:t>
            </a:r>
            <a:r>
              <a:rPr lang="zh-TW" altLang="zh-TW" dirty="0"/>
              <a:t>的類目</a:t>
            </a:r>
            <a:r>
              <a:rPr lang="en-US" altLang="zh-TW" dirty="0"/>
              <a:t>(category) </a:t>
            </a:r>
            <a:r>
              <a:rPr lang="zh-TW" altLang="zh-TW" dirty="0"/>
              <a:t>類似。</a:t>
            </a:r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947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15.4.1  </a:t>
            </a:r>
            <a:r>
              <a:rPr lang="zh-TW" altLang="zh-TW" dirty="0"/>
              <a:t>屬性的延展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先從可計算的屬性之延展開始。我們以延展原先的型態</a:t>
            </a:r>
            <a:r>
              <a:rPr lang="en-US" altLang="zh-TW" dirty="0"/>
              <a:t>Double</a:t>
            </a:r>
            <a:r>
              <a:rPr lang="zh-TW" altLang="zh-TW" dirty="0"/>
              <a:t>，此時多了三個可計算的的屬性，分別是</a:t>
            </a:r>
            <a:r>
              <a:rPr lang="en-US" altLang="zh-TW" dirty="0"/>
              <a:t>mile</a:t>
            </a:r>
            <a:r>
              <a:rPr lang="zh-TW" altLang="zh-TW" dirty="0"/>
              <a:t>、</a:t>
            </a:r>
            <a:r>
              <a:rPr lang="en-US" altLang="zh-TW" dirty="0"/>
              <a:t>km</a:t>
            </a:r>
            <a:r>
              <a:rPr lang="zh-TW" altLang="zh-TW" dirty="0"/>
              <a:t>以及</a:t>
            </a:r>
            <a:r>
              <a:rPr lang="en-US" altLang="zh-TW" dirty="0"/>
              <a:t>m</a:t>
            </a:r>
            <a:r>
              <a:rPr lang="zh-TW" altLang="zh-TW" dirty="0"/>
              <a:t>。此程式以公里為基點，其它用以換算為公里。 </a:t>
            </a:r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11343"/>
              </p:ext>
            </p:extLst>
          </p:nvPr>
        </p:nvGraphicFramePr>
        <p:xfrm>
          <a:off x="1974850" y="3019953"/>
          <a:ext cx="81280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effectLst/>
                        </a:rPr>
                        <a:t>//</a:t>
                      </a:r>
                      <a:r>
                        <a:rPr lang="zh-CN" altLang="zh-TW" sz="1800" kern="1200" dirty="0">
                          <a:effectLst/>
                        </a:rPr>
                        <a:t>轉換為公里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extension Double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mile: Double { return self * 1.6 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km: Double { return self}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m: Double {return self / 1000}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}</a:t>
                      </a:r>
                      <a:endParaRPr lang="zh-TW" altLang="zh-TW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45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356216"/>
              </p:ext>
            </p:extLst>
          </p:nvPr>
        </p:nvGraphicFramePr>
        <p:xfrm>
          <a:off x="1451579" y="1853754"/>
          <a:ext cx="9604375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</a:t>
                      </a:r>
                      <a:r>
                        <a:rPr lang="zh-TW" altLang="en-US" dirty="0"/>
                        <a:t>轉換為公里</a:t>
                      </a:r>
                    </a:p>
                    <a:p>
                      <a:r>
                        <a:rPr lang="en-US" altLang="zh-TW" dirty="0"/>
                        <a:t>extension Double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mile: Double { return self * 1.6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km: Double { return self}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m: Double {return self / 1000}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oneHundredMile</a:t>
                      </a:r>
                      <a:r>
                        <a:rPr lang="en-US" altLang="zh-TW" dirty="0"/>
                        <a:t> = 100.mile</a:t>
                      </a:r>
                    </a:p>
                    <a:p>
                      <a:r>
                        <a:rPr lang="en-US" altLang="zh-TW" dirty="0"/>
                        <a:t>print("100 miles is \(</a:t>
                      </a:r>
                      <a:r>
                        <a:rPr lang="en-US" altLang="zh-TW" dirty="0" err="1"/>
                        <a:t>oneHundredMile</a:t>
                      </a:r>
                      <a:r>
                        <a:rPr lang="en-US" altLang="zh-TW" dirty="0"/>
                        <a:t>) kilometer")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oneHundredKm</a:t>
                      </a:r>
                      <a:r>
                        <a:rPr lang="en-US" altLang="zh-TW" dirty="0"/>
                        <a:t> = 100.km</a:t>
                      </a:r>
                    </a:p>
                    <a:p>
                      <a:r>
                        <a:rPr lang="en-US" altLang="zh-TW" dirty="0"/>
                        <a:t>print("100 miles is \(</a:t>
                      </a:r>
                      <a:r>
                        <a:rPr lang="en-US" altLang="zh-TW" dirty="0" err="1"/>
                        <a:t>oneHundredKm</a:t>
                      </a:r>
                      <a:r>
                        <a:rPr lang="en-US" altLang="zh-TW" dirty="0"/>
                        <a:t>) kilometer")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oneHundredMeter</a:t>
                      </a:r>
                      <a:r>
                        <a:rPr lang="en-US" altLang="zh-TW" dirty="0"/>
                        <a:t> = 100.m</a:t>
                      </a:r>
                    </a:p>
                    <a:p>
                      <a:r>
                        <a:rPr lang="en-US" altLang="zh-TW" dirty="0"/>
                        <a:t>print("100 meters is \(</a:t>
                      </a:r>
                      <a:r>
                        <a:rPr lang="en-US" altLang="zh-TW" dirty="0" err="1"/>
                        <a:t>oneHundredMeter</a:t>
                      </a:r>
                      <a:r>
                        <a:rPr lang="en-US" altLang="zh-TW" dirty="0"/>
                        <a:t>) kilometer")</a:t>
                      </a:r>
                    </a:p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784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100 miles is 160.0 kilometer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100 miles is 100.0 kilometer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100 meters is 0.1 kilometer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839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15.1  </a:t>
            </a:r>
            <a:r>
              <a:rPr lang="zh-TW" altLang="zh-TW" dirty="0"/>
              <a:t>檢查型態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以範例來說明，以下有三個類別，分別為</a:t>
            </a:r>
            <a:r>
              <a:rPr lang="en-US" altLang="zh-TW" dirty="0"/>
              <a:t>University</a:t>
            </a:r>
            <a:r>
              <a:rPr lang="zh-TW" altLang="zh-TW" dirty="0"/>
              <a:t>、</a:t>
            </a:r>
            <a:r>
              <a:rPr lang="en-US" altLang="zh-TW" dirty="0"/>
              <a:t>Teacher</a:t>
            </a:r>
            <a:r>
              <a:rPr lang="zh-TW" altLang="zh-TW" dirty="0"/>
              <a:t>以及</a:t>
            </a:r>
            <a:r>
              <a:rPr lang="en-US" altLang="zh-TW" dirty="0"/>
              <a:t>Student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Teacher</a:t>
            </a:r>
            <a:r>
              <a:rPr lang="zh-TW" altLang="zh-TW" dirty="0"/>
              <a:t>與</a:t>
            </a:r>
            <a:r>
              <a:rPr lang="en-US" altLang="zh-TW" dirty="0"/>
              <a:t>Student</a:t>
            </a:r>
            <a:r>
              <a:rPr lang="zh-TW" altLang="zh-TW" dirty="0"/>
              <a:t>類別皆繼承</a:t>
            </a:r>
            <a:r>
              <a:rPr lang="en-US" altLang="zh-TW" dirty="0"/>
              <a:t>University</a:t>
            </a:r>
            <a:r>
              <a:rPr lang="zh-TW" altLang="zh-TW" dirty="0"/>
              <a:t>類別。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711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15.4.2  </a:t>
            </a:r>
            <a:r>
              <a:rPr lang="zh-TW" altLang="zh-TW" dirty="0"/>
              <a:t>初始器與方法的延展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除了可延展屬性外，還可以延展初始器與方法。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如有一結構</a:t>
            </a:r>
            <a:r>
              <a:rPr lang="en-US" altLang="zh-TW" dirty="0"/>
              <a:t>Rectangle</a:t>
            </a:r>
            <a:r>
              <a:rPr lang="zh-TW" altLang="zh-TW" dirty="0"/>
              <a:t>，原來有兩個屬性</a:t>
            </a:r>
            <a:r>
              <a:rPr lang="en-US" altLang="zh-TW" dirty="0"/>
              <a:t>width</a:t>
            </a:r>
            <a:r>
              <a:rPr lang="zh-TW" altLang="zh-TW" dirty="0"/>
              <a:t>與</a:t>
            </a:r>
            <a:r>
              <a:rPr lang="en-US" altLang="zh-TW" dirty="0"/>
              <a:t>height</a:t>
            </a:r>
            <a:r>
              <a:rPr lang="zh-TW" altLang="zh-TW" dirty="0"/>
              <a:t>。今加以延展，增加了初始器</a:t>
            </a:r>
            <a:r>
              <a:rPr lang="en-US" altLang="zh-TW" dirty="0" err="1"/>
              <a:t>init</a:t>
            </a:r>
            <a:r>
              <a:rPr lang="zh-TW" altLang="zh-TW" dirty="0"/>
              <a:t>與兩個方法</a:t>
            </a:r>
            <a:r>
              <a:rPr lang="en-US" altLang="zh-TW" dirty="0"/>
              <a:t>, </a:t>
            </a:r>
            <a:r>
              <a:rPr lang="zh-TW" altLang="zh-TW" dirty="0"/>
              <a:t>分別是</a:t>
            </a:r>
            <a:r>
              <a:rPr lang="en-US" altLang="zh-TW" dirty="0" err="1"/>
              <a:t>getArea</a:t>
            </a:r>
            <a:r>
              <a:rPr lang="en-US" altLang="zh-TW" dirty="0"/>
              <a:t>()</a:t>
            </a:r>
            <a:r>
              <a:rPr lang="zh-TW" altLang="zh-TW" dirty="0"/>
              <a:t>與</a:t>
            </a:r>
            <a:r>
              <a:rPr lang="en-US" altLang="zh-TW" dirty="0" err="1"/>
              <a:t>setWidthAndHeight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8468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92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// initializer and instance method</a:t>
                      </a:r>
                    </a:p>
                    <a:p>
                      <a:r>
                        <a:rPr lang="en-US" altLang="zh-TW"/>
                        <a:t>struct Rectangle {</a:t>
                      </a:r>
                    </a:p>
                    <a:p>
                      <a:r>
                        <a:rPr lang="en-US" altLang="zh-TW"/>
                        <a:t>    var width = 0.0</a:t>
                      </a:r>
                    </a:p>
                    <a:p>
                      <a:r>
                        <a:rPr lang="en-US" altLang="zh-TW"/>
                        <a:t>    var height = 0.0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extension Rectangle {</a:t>
                      </a:r>
                    </a:p>
                    <a:p>
                      <a:r>
                        <a:rPr lang="en-US" altLang="zh-TW"/>
                        <a:t>    //initialization</a:t>
                      </a:r>
                    </a:p>
                    <a:p>
                      <a:r>
                        <a:rPr lang="en-US" altLang="zh-TW"/>
                        <a:t>    init(width2: Double, height2: Double) {</a:t>
                      </a:r>
                    </a:p>
                    <a:p>
                      <a:r>
                        <a:rPr lang="en-US" altLang="zh-TW"/>
                        <a:t>        width = width2</a:t>
                      </a:r>
                    </a:p>
                    <a:p>
                      <a:r>
                        <a:rPr lang="en-US" altLang="zh-TW"/>
                        <a:t>        height = height2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endParaRPr lang="zh-TW" altLang="en-US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 //instant method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() -&gt; Double {</a:t>
                      </a:r>
                    </a:p>
                    <a:p>
                      <a:r>
                        <a:rPr lang="en-US" altLang="zh-TW" dirty="0"/>
                        <a:t>        return width * height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//mutating instance method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setWidthAndHeight</a:t>
                      </a:r>
                      <a:r>
                        <a:rPr lang="en-US" altLang="zh-TW" dirty="0"/>
                        <a:t>(width: Double, height: Double)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self.width</a:t>
                      </a:r>
                      <a:r>
                        <a:rPr lang="en-US" altLang="zh-TW" dirty="0"/>
                        <a:t> = width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self.height</a:t>
                      </a:r>
                      <a:r>
                        <a:rPr lang="en-US" altLang="zh-TW" dirty="0"/>
                        <a:t> = height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79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813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obj</a:t>
                      </a:r>
                      <a:r>
                        <a:rPr lang="en-US" altLang="zh-TW" dirty="0"/>
                        <a:t> = Rectangle(width: 10, height: 20)</a:t>
                      </a:r>
                    </a:p>
                    <a:p>
                      <a:r>
                        <a:rPr lang="en-US" altLang="zh-TW" dirty="0"/>
                        <a:t>print("width: \(</a:t>
                      </a:r>
                      <a:r>
                        <a:rPr lang="en-US" altLang="zh-TW" dirty="0" err="1"/>
                        <a:t>obj.width</a:t>
                      </a:r>
                      <a:r>
                        <a:rPr lang="en-US" altLang="zh-TW" dirty="0"/>
                        <a:t>), height: \(</a:t>
                      </a:r>
                      <a:r>
                        <a:rPr lang="en-US" altLang="zh-TW" dirty="0" err="1"/>
                        <a:t>obj.height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objArea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obj.width</a:t>
                      </a:r>
                      <a:r>
                        <a:rPr lang="en-US" altLang="zh-TW" dirty="0"/>
                        <a:t> * </a:t>
                      </a:r>
                      <a:r>
                        <a:rPr lang="en-US" altLang="zh-TW" dirty="0" err="1"/>
                        <a:t>obj.height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print("area: \(</a:t>
                      </a:r>
                      <a:r>
                        <a:rPr lang="en-US" altLang="zh-TW" dirty="0" err="1"/>
                        <a:t>objArea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 err="1"/>
                        <a:t>obj.setWidthAndHeight</a:t>
                      </a:r>
                      <a:r>
                        <a:rPr lang="en-US" altLang="zh-TW" dirty="0"/>
                        <a:t>(width: 11, height: 21)</a:t>
                      </a:r>
                    </a:p>
                    <a:p>
                      <a:r>
                        <a:rPr lang="en-US" altLang="zh-TW" dirty="0"/>
                        <a:t>let objArea2 = </a:t>
                      </a:r>
                      <a:r>
                        <a:rPr lang="en-US" altLang="zh-TW" dirty="0" err="1"/>
                        <a:t>obj.width</a:t>
                      </a:r>
                      <a:r>
                        <a:rPr lang="en-US" altLang="zh-TW" dirty="0"/>
                        <a:t> * </a:t>
                      </a:r>
                      <a:r>
                        <a:rPr lang="en-US" altLang="zh-TW" dirty="0" err="1"/>
                        <a:t>obj.height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print("area: \(objArea2)")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1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width: 10.0, height: 20.0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area: 200.0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area: 231.0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44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15.4.3  </a:t>
            </a:r>
            <a:r>
              <a:rPr lang="zh-TW" altLang="zh-TW" dirty="0"/>
              <a:t>索引的延展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也可以從</a:t>
            </a:r>
            <a:r>
              <a:rPr lang="en-US" altLang="zh-TW" dirty="0" err="1"/>
              <a:t>Int</a:t>
            </a:r>
            <a:r>
              <a:rPr lang="zh-TW" altLang="zh-TW" dirty="0"/>
              <a:t>延展出一索引的實例方法</a:t>
            </a:r>
            <a:r>
              <a:rPr lang="zh-TW" altLang="en-US" dirty="0"/>
              <a:t>，</a:t>
            </a:r>
            <a:r>
              <a:rPr lang="zh-TW" altLang="zh-TW" dirty="0"/>
              <a:t>只要呼叫</a:t>
            </a:r>
            <a:r>
              <a:rPr lang="en-US" altLang="zh-TW" dirty="0"/>
              <a:t>subscript</a:t>
            </a:r>
            <a:r>
              <a:rPr lang="zh-TW" altLang="zh-TW" dirty="0"/>
              <a:t>方法即可，此方法有一參數，並回傳一</a:t>
            </a:r>
            <a:r>
              <a:rPr lang="en-US" altLang="zh-TW" dirty="0" err="1"/>
              <a:t>Int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0734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155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/>
                        <a:t>// subscript</a:t>
                      </a:r>
                    </a:p>
                    <a:p>
                      <a:r>
                        <a:rPr lang="mr-IN" altLang="zh-TW"/>
                        <a:t>extension Int {</a:t>
                      </a:r>
                    </a:p>
                    <a:p>
                      <a:r>
                        <a:rPr lang="mr-IN" altLang="zh-TW"/>
                        <a:t>    subscript(index: Int) -&gt; Int {</a:t>
                      </a:r>
                    </a:p>
                    <a:p>
                      <a:r>
                        <a:rPr lang="mr-IN" altLang="zh-TW"/>
                        <a:t>        var base = 1, i=1</a:t>
                      </a:r>
                    </a:p>
                    <a:p>
                      <a:r>
                        <a:rPr lang="mr-IN" altLang="zh-TW"/>
                        <a:t>        while i &lt;= index {</a:t>
                      </a:r>
                    </a:p>
                    <a:p>
                      <a:r>
                        <a:rPr lang="mr-IN" altLang="zh-TW"/>
                        <a:t>            base *= 10</a:t>
                      </a:r>
                    </a:p>
                    <a:p>
                      <a:r>
                        <a:rPr lang="mr-IN" altLang="zh-TW"/>
                        <a:t>            i += 1</a:t>
                      </a:r>
                    </a:p>
                    <a:p>
                      <a:r>
                        <a:rPr lang="mr-IN" altLang="zh-TW"/>
                        <a:t>        }</a:t>
                      </a:r>
                    </a:p>
                    <a:p>
                      <a:r>
                        <a:rPr lang="mr-IN" altLang="zh-TW"/>
                        <a:t>        return (self / base) % 10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r>
                        <a:rPr lang="mr-IN" altLang="zh-TW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(123456789[0])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(123456789[1])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(123456789[2])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(123456789[8])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(123456789[9])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56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9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8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7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7941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15.4.4  </a:t>
            </a:r>
            <a:r>
              <a:rPr lang="zh-TW" altLang="zh-TW" dirty="0"/>
              <a:t>使用</a:t>
            </a:r>
            <a:r>
              <a:rPr lang="en-US" altLang="zh-TW" dirty="0"/>
              <a:t>private </a:t>
            </a:r>
            <a:r>
              <a:rPr lang="zh-TW" altLang="zh-TW" dirty="0"/>
              <a:t>取代</a:t>
            </a:r>
            <a:r>
              <a:rPr lang="en-US" altLang="zh-TW" dirty="0"/>
              <a:t> </a:t>
            </a:r>
            <a:r>
              <a:rPr lang="en-US" altLang="zh-TW" dirty="0" err="1"/>
              <a:t>fileprivate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在 </a:t>
            </a:r>
            <a:r>
              <a:rPr lang="en-US" altLang="zh-TW" dirty="0"/>
              <a:t>Swift 3</a:t>
            </a:r>
            <a:r>
              <a:rPr lang="zh-TW" altLang="zh-TW" dirty="0"/>
              <a:t>，若在類別或結構中定義 </a:t>
            </a:r>
            <a:r>
              <a:rPr lang="en-US" altLang="zh-TW" dirty="0"/>
              <a:t>score </a:t>
            </a:r>
            <a:r>
              <a:rPr lang="zh-TW" altLang="zh-TW" dirty="0"/>
              <a:t>是私有的</a:t>
            </a:r>
            <a:r>
              <a:rPr lang="en-US" altLang="zh-TW" dirty="0"/>
              <a:t>(private)</a:t>
            </a:r>
            <a:r>
              <a:rPr lang="zh-TW" altLang="zh-TW" dirty="0"/>
              <a:t>，必需將其定義為</a:t>
            </a:r>
            <a:r>
              <a:rPr lang="en-US" altLang="zh-TW" dirty="0"/>
              <a:t> </a:t>
            </a:r>
            <a:r>
              <a:rPr lang="en-US" altLang="zh-TW" dirty="0" err="1"/>
              <a:t>fileprivate</a:t>
            </a:r>
            <a:r>
              <a:rPr lang="en-US" altLang="zh-TW" dirty="0"/>
              <a:t> </a:t>
            </a:r>
            <a:r>
              <a:rPr lang="zh-TW" altLang="zh-TW" dirty="0"/>
              <a:t>，才能給延展的類別或結構中的函式加以擷取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在 </a:t>
            </a:r>
            <a:r>
              <a:rPr lang="en-US" altLang="zh-TW" dirty="0"/>
              <a:t>Swift 4 </a:t>
            </a:r>
            <a:r>
              <a:rPr lang="zh-TW" altLang="zh-TW" dirty="0"/>
              <a:t>中可以直接將私有的資料直接定義為</a:t>
            </a:r>
            <a:r>
              <a:rPr lang="en-US" altLang="zh-TW" dirty="0"/>
              <a:t> private 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1755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8488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student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name = "Joe"</a:t>
                      </a:r>
                    </a:p>
                    <a:p>
                      <a:r>
                        <a:rPr lang="en-US" altLang="zh-TW" dirty="0"/>
                        <a:t>    private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score = 90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extension student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display()</a:t>
                      </a:r>
                    </a:p>
                    <a:p>
                      <a:r>
                        <a:rPr lang="en-US" altLang="zh-TW" dirty="0"/>
                        <a:t>    {</a:t>
                      </a:r>
                    </a:p>
                    <a:p>
                      <a:r>
                        <a:rPr lang="en-US" altLang="zh-TW" dirty="0"/>
                        <a:t>        print("name: \(name), score: \(score)")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s1 = student()</a:t>
                      </a:r>
                    </a:p>
                    <a:p>
                      <a:r>
                        <a:rPr lang="en-US" altLang="zh-TW" dirty="0"/>
                        <a:t>s1.display()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877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name: Joe, score: 90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69843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5826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University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name: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self.name</a:t>
                      </a:r>
                      <a:r>
                        <a:rPr lang="en-US" altLang="zh-TW" dirty="0"/>
                        <a:t> = name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Teacher: University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status: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String, status: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self.status</a:t>
                      </a:r>
                      <a:r>
                        <a:rPr lang="en-US" altLang="zh-TW" dirty="0"/>
                        <a:t> = status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super.init</a:t>
                      </a:r>
                      <a:r>
                        <a:rPr lang="en-US" altLang="zh-TW" dirty="0"/>
                        <a:t>(name: name)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Student: University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grade: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String, grade: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self.grade</a:t>
                      </a:r>
                      <a:r>
                        <a:rPr lang="en-US" altLang="zh-TW" dirty="0"/>
                        <a:t> = grade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super.init</a:t>
                      </a:r>
                      <a:r>
                        <a:rPr lang="en-US" altLang="zh-TW" dirty="0"/>
                        <a:t>(name: name)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93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8071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type casting</a:t>
                      </a:r>
                    </a:p>
                    <a:p>
                      <a:r>
                        <a:rPr lang="en-US" altLang="zh-TW" dirty="0"/>
                        <a:t>let campus = [</a:t>
                      </a:r>
                    </a:p>
                    <a:p>
                      <a:r>
                        <a:rPr lang="en-US" altLang="zh-TW" dirty="0"/>
                        <a:t>    Teacher(name: "Nancy", status: "Professor"),</a:t>
                      </a:r>
                    </a:p>
                    <a:p>
                      <a:r>
                        <a:rPr lang="en-US" altLang="zh-TW" dirty="0"/>
                        <a:t>    Teacher(name: "Peter", status: "Associated Professor"),</a:t>
                      </a:r>
                    </a:p>
                    <a:p>
                      <a:r>
                        <a:rPr lang="en-US" altLang="zh-TW" dirty="0"/>
                        <a:t>    Student(name: "Carol", grade: "senior"),</a:t>
                      </a:r>
                    </a:p>
                    <a:p>
                      <a:r>
                        <a:rPr lang="en-US" altLang="zh-TW" dirty="0"/>
                        <a:t>    Teacher(name: "Mary", status: "Assist Professor"),</a:t>
                      </a:r>
                    </a:p>
                    <a:p>
                      <a:r>
                        <a:rPr lang="en-US" altLang="zh-TW" dirty="0"/>
                        <a:t>    Student(name: "John", grade: "sophomore")</a:t>
                      </a:r>
                    </a:p>
                    <a:p>
                      <a:r>
                        <a:rPr lang="en-US" altLang="zh-TW" dirty="0"/>
                        <a:t>]</a:t>
                      </a:r>
                    </a:p>
                    <a:p>
                      <a:endParaRPr lang="en-US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teacherObj</a:t>
                      </a:r>
                      <a:r>
                        <a:rPr lang="en-US" altLang="zh-TW" dirty="0"/>
                        <a:t> = 0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studentObj</a:t>
                      </a:r>
                      <a:r>
                        <a:rPr lang="en-US" altLang="zh-TW" dirty="0"/>
                        <a:t> = 0</a:t>
                      </a:r>
                    </a:p>
                    <a:p>
                      <a:r>
                        <a:rPr lang="en-US" altLang="zh-TW" dirty="0"/>
                        <a:t>for object in campus {</a:t>
                      </a:r>
                    </a:p>
                    <a:p>
                      <a:r>
                        <a:rPr lang="en-US" altLang="zh-TW" dirty="0"/>
                        <a:t>    if object is Teacher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teacherObj</a:t>
                      </a:r>
                      <a:r>
                        <a:rPr lang="en-US" altLang="zh-TW" dirty="0"/>
                        <a:t> += 1</a:t>
                      </a:r>
                    </a:p>
                    <a:p>
                      <a:r>
                        <a:rPr lang="en-US" altLang="zh-TW" dirty="0"/>
                        <a:t>    } else if object is Student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studentObj</a:t>
                      </a:r>
                      <a:r>
                        <a:rPr lang="en-US" altLang="zh-TW" dirty="0"/>
                        <a:t> += 1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print("Campus contains \(</a:t>
                      </a:r>
                      <a:r>
                        <a:rPr lang="en-US" altLang="zh-TW" dirty="0" err="1"/>
                        <a:t>teacherObj</a:t>
                      </a:r>
                      <a:r>
                        <a:rPr lang="en-US" altLang="zh-TW" dirty="0"/>
                        <a:t>) teachers and \(</a:t>
                      </a:r>
                      <a:r>
                        <a:rPr lang="en-US" altLang="zh-TW" dirty="0" err="1"/>
                        <a:t>studentObj</a:t>
                      </a:r>
                      <a:r>
                        <a:rPr lang="en-US" altLang="zh-TW" dirty="0"/>
                        <a:t>) students")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7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Campus contains 3 teachers and 2 students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322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15.2  </a:t>
            </a:r>
            <a:r>
              <a:rPr lang="zh-TW" altLang="zh-TW" dirty="0"/>
              <a:t>向下轉型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某一類別型態的常數或變數，可能實際參考到子類別的實例。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若是，可以利用</a:t>
            </a:r>
            <a:r>
              <a:rPr lang="en-US" altLang="zh-TW" dirty="0"/>
              <a:t>as</a:t>
            </a:r>
            <a:r>
              <a:rPr lang="zh-TW" altLang="zh-TW" dirty="0"/>
              <a:t>型態轉型運算子</a:t>
            </a:r>
            <a:r>
              <a:rPr lang="en-US" altLang="zh-TW" dirty="0"/>
              <a:t>(type cast operator)</a:t>
            </a:r>
            <a:r>
              <a:rPr lang="zh-TW" altLang="zh-TW" dirty="0"/>
              <a:t>向下轉型</a:t>
            </a:r>
            <a:r>
              <a:rPr lang="en-US" altLang="zh-TW" dirty="0"/>
              <a:t>(downcast)</a:t>
            </a:r>
            <a:r>
              <a:rPr lang="zh-TW" altLang="zh-TW" dirty="0"/>
              <a:t>為子類別型態。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因為向下轉型可能會失敗，所以型態轉型運算子有兩種版本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選項格式</a:t>
            </a:r>
            <a:r>
              <a:rPr lang="en-US" altLang="zh-TW" dirty="0"/>
              <a:t>as?</a:t>
            </a:r>
            <a:r>
              <a:rPr lang="zh-TW" altLang="zh-TW" dirty="0"/>
              <a:t>，因為無法明確向下轉型知道是否成功，此格式永遠會回傳一選項值或是</a:t>
            </a:r>
            <a:r>
              <a:rPr lang="en-US" altLang="zh-TW" dirty="0"/>
              <a:t>nil </a:t>
            </a:r>
            <a:r>
              <a:rPr lang="zh-TW" altLang="zh-TW" dirty="0"/>
              <a:t>。 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強制格式</a:t>
            </a:r>
            <a:r>
              <a:rPr lang="en-US" altLang="zh-TW" dirty="0"/>
              <a:t>as</a:t>
            </a:r>
            <a:r>
              <a:rPr lang="zh-TW" altLang="zh-TW" dirty="0"/>
              <a:t>，若你可以明確保證向下轉型會成功，則使用此格式 </a:t>
            </a:r>
            <a:r>
              <a:rPr lang="zh-TW" altLang="en-US" dirty="0"/>
              <a:t>。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13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89997"/>
              </p:ext>
            </p:extLst>
          </p:nvPr>
        </p:nvGraphicFramePr>
        <p:xfrm>
          <a:off x="1450479" y="1853754"/>
          <a:ext cx="9604375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let campus = [</a:t>
                      </a:r>
                    </a:p>
                    <a:p>
                      <a:r>
                        <a:rPr lang="en-US" altLang="zh-TW" dirty="0"/>
                        <a:t>    Teacher(name: "Nancy", status: "Professor"),</a:t>
                      </a:r>
                    </a:p>
                    <a:p>
                      <a:r>
                        <a:rPr lang="en-US" altLang="zh-TW" dirty="0"/>
                        <a:t>    Teacher(name: "Peter", status: "Associated Professor"),</a:t>
                      </a:r>
                    </a:p>
                    <a:p>
                      <a:r>
                        <a:rPr lang="en-US" altLang="zh-TW" dirty="0"/>
                        <a:t>    Student(name: "Carol", grade: "senior"),</a:t>
                      </a:r>
                    </a:p>
                    <a:p>
                      <a:r>
                        <a:rPr lang="en-US" altLang="zh-TW" dirty="0"/>
                        <a:t>    Teacher(name: "Mary", status: "Assist Professor"),</a:t>
                      </a:r>
                    </a:p>
                    <a:p>
                      <a:r>
                        <a:rPr lang="en-US" altLang="zh-TW" dirty="0"/>
                        <a:t>    Student(name: "John", grade: "sophomore")</a:t>
                      </a:r>
                    </a:p>
                    <a:p>
                      <a:r>
                        <a:rPr lang="en-US" altLang="zh-TW" dirty="0"/>
                        <a:t>]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for object in campus {</a:t>
                      </a:r>
                    </a:p>
                    <a:p>
                      <a:r>
                        <a:rPr lang="en-US" altLang="zh-TW" dirty="0"/>
                        <a:t>   if let teacher = object as? Teacher {</a:t>
                      </a:r>
                    </a:p>
                    <a:p>
                      <a:r>
                        <a:rPr lang="en-US" altLang="zh-TW" dirty="0"/>
                        <a:t>        print("\(</a:t>
                      </a:r>
                      <a:r>
                        <a:rPr lang="en-US" altLang="zh-TW" dirty="0" err="1"/>
                        <a:t>teacher.name</a:t>
                      </a:r>
                      <a:r>
                        <a:rPr lang="en-US" altLang="zh-TW" dirty="0"/>
                        <a:t>) is \(</a:t>
                      </a:r>
                      <a:r>
                        <a:rPr lang="en-US" altLang="zh-TW" dirty="0" err="1"/>
                        <a:t>teacher.status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    } else if let student = object as? Student {</a:t>
                      </a:r>
                    </a:p>
                    <a:p>
                      <a:r>
                        <a:rPr lang="en-US" altLang="zh-TW" dirty="0"/>
                        <a:t>        print("\(</a:t>
                      </a:r>
                      <a:r>
                        <a:rPr lang="en-US" altLang="zh-TW" dirty="0" err="1"/>
                        <a:t>student.name</a:t>
                      </a:r>
                      <a:r>
                        <a:rPr lang="en-US" altLang="zh-TW" dirty="0"/>
                        <a:t>) is a \(</a:t>
                      </a:r>
                      <a:r>
                        <a:rPr lang="en-US" altLang="zh-TW" dirty="0" err="1"/>
                        <a:t>student.grade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0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Nancy is Professor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Peter is Associated Professor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Carol is a senior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Mary is Assist Professor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John is a sophomore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92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15.3  </a:t>
            </a:r>
            <a:r>
              <a:rPr lang="zh-TW" altLang="zh-TW" dirty="0"/>
              <a:t>對</a:t>
            </a:r>
            <a:r>
              <a:rPr lang="en-US" altLang="zh-TW" dirty="0" err="1"/>
              <a:t>AnyObject</a:t>
            </a:r>
            <a:r>
              <a:rPr lang="zh-TW" altLang="zh-TW" dirty="0"/>
              <a:t>和</a:t>
            </a:r>
            <a:r>
              <a:rPr lang="en-US" altLang="zh-TW" dirty="0"/>
              <a:t>Any</a:t>
            </a:r>
            <a:r>
              <a:rPr lang="zh-TW" altLang="zh-TW" dirty="0"/>
              <a:t>的型態轉換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</a:t>
            </a:r>
            <a:r>
              <a:rPr lang="zh-TW" altLang="zh-TW" dirty="0"/>
              <a:t>提供兩個特定型態的別名，用於非指定型態 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err="1"/>
              <a:t>AnyObject</a:t>
            </a:r>
            <a:r>
              <a:rPr lang="zh-TW" altLang="en-US" dirty="0"/>
              <a:t>，</a:t>
            </a:r>
            <a:r>
              <a:rPr lang="zh-TW" altLang="zh-TW" dirty="0"/>
              <a:t>用來表示任何型態的實例。 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Any</a:t>
            </a:r>
            <a:r>
              <a:rPr lang="zh-TW" altLang="zh-TW" dirty="0"/>
              <a:t>，用於任何的型態，除了函式的型態外。 </a:t>
            </a:r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087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1536</Words>
  <Application>Microsoft Office PowerPoint</Application>
  <PresentationFormat>寬螢幕</PresentationFormat>
  <Paragraphs>236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6" baseType="lpstr"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Ch15. 型態轉換與延展</vt:lpstr>
      <vt:lpstr>15.1  檢查型態</vt:lpstr>
      <vt:lpstr>範例程式part1</vt:lpstr>
      <vt:lpstr>範例程式part2</vt:lpstr>
      <vt:lpstr>輸出結果</vt:lpstr>
      <vt:lpstr>15.2  向下轉型 </vt:lpstr>
      <vt:lpstr>範例程式</vt:lpstr>
      <vt:lpstr>輸出結果</vt:lpstr>
      <vt:lpstr>15.3  對AnyObject和Any的型態轉換</vt:lpstr>
      <vt:lpstr>15.3.1  AnyObject</vt:lpstr>
      <vt:lpstr>範例程式</vt:lpstr>
      <vt:lpstr>輸出結果</vt:lpstr>
      <vt:lpstr>15.3.2  Any</vt:lpstr>
      <vt:lpstr>範例程式</vt:lpstr>
      <vt:lpstr>輸出結果</vt:lpstr>
      <vt:lpstr>15.4  延展 </vt:lpstr>
      <vt:lpstr>15.4.1  屬性的延展 </vt:lpstr>
      <vt:lpstr>範例程式</vt:lpstr>
      <vt:lpstr>輸出結果</vt:lpstr>
      <vt:lpstr>15.4.2  初始器與方法的延展 </vt:lpstr>
      <vt:lpstr>範例程式part1</vt:lpstr>
      <vt:lpstr>範例程式part2</vt:lpstr>
      <vt:lpstr>輸出結果</vt:lpstr>
      <vt:lpstr>15.4.3  索引的延展 </vt:lpstr>
      <vt:lpstr>範例程式</vt:lpstr>
      <vt:lpstr>輸出結果</vt:lpstr>
      <vt:lpstr>15.4.4  使用private 取代 fileprivate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Ch15. 型態轉換與延展</dc:title>
  <dc:creator>Microsoft Office 使用者</dc:creator>
  <cp:lastModifiedBy>tony_tsai 蔡彤孟</cp:lastModifiedBy>
  <cp:revision>25</cp:revision>
  <dcterms:created xsi:type="dcterms:W3CDTF">2018-02-22T02:20:02Z</dcterms:created>
  <dcterms:modified xsi:type="dcterms:W3CDTF">2018-02-22T07:35:52Z</dcterms:modified>
</cp:coreProperties>
</file>