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4" r:id="rId10"/>
    <p:sldId id="267" r:id="rId11"/>
    <p:sldId id="269" r:id="rId12"/>
    <p:sldId id="265" r:id="rId13"/>
    <p:sldId id="266" r:id="rId14"/>
    <p:sldId id="262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23B485-98B2-4B72-9A02-4E23A6CCD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5C5F79E-C6B3-48A8-AA8E-A251BCB77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FA71FD-7341-4FDF-B2C8-AEDF16C2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B5720B2-DD04-4A6C-AC01-159DA142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C8D08F-0163-4F7E-B43C-E7C1E1F0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2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4B36C3-1633-4D16-B40A-6FEEC17EF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2E33820-4ABB-418F-AFBB-1E47DE5E1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0313FE-2EE0-404D-BDBF-E1F6D2201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A353F4D-36BA-45E9-973E-232F4D06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2A4096-9EA9-4E49-92FE-C2E36C30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7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336939D-AB02-4FD1-80EB-7F988A30C3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6DD83DB-3173-4906-8C83-CB690D450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21B5A2-70A9-44FE-9EDB-87937F463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2CA997-48D5-4068-B6DF-9EC78EAC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60FD20-A02B-4948-904D-0A0D2F90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2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B88077-B46C-4F33-9833-0551AF1B6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65E87F-F3DE-4A25-BD36-01A6CBA15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ADC7CA-AA57-4457-9CA5-A1ABD182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38FA05-6857-467B-AEE6-1BEA5513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907D083-E4BD-4876-8C7E-8C694724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2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0F6EFA-F176-4529-98B0-1FA6CFA52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A806ADD-C3C8-448C-8A5B-1D5AB7213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1426E1-5EAF-4F06-8467-04A1EA86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A0356D-6126-4727-936A-3FE2B66E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C02B7-E42C-4191-8FD4-E3A0BC18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7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4C3872-67B2-4520-8906-2D7D993B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606FFA-4353-4363-B51A-D6921521E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98A957A-F3FF-4B80-9B8C-875367951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523493C-6B5D-4DCD-BBDA-3B185553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C85CC60-0B87-4B0A-A442-0D2CDE5B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D20B32E-1B7C-48E8-A1AC-275E0E7D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A0FD66-CA73-41EC-8E78-22237841A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544CFE2-2DF3-4ADE-A6AF-706B153D8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140A031-8C5C-4CEC-BA47-FC4ADD3C5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6151AF0-55A1-4F4B-9C1B-B3561B99C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16747EF-1EB8-401B-8C35-A7619BA73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21826F3-2F32-4577-9B7B-64B8CADBA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4D7D076-670D-4AA8-A46B-93CF7197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9697853-97D5-4FB7-BBC8-F47842F8F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6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695572-CF12-4B8E-82BF-35835ECD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93DA094-D6B0-47E2-98EF-B11ECAF32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3CB355A-89F2-423B-AE69-20098AC7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2BEACA1-5E57-495F-8A25-7BDB7FC5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0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99AD46F-CAA8-4579-B257-4F16C8735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D0A0C3D-E14C-4913-A7DE-0849D1B9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34AE00D-E079-4F58-96A4-9A007234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1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B83E35-948E-44F4-A722-70838879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59D5B4-5E42-4CB2-8C8D-CBD597408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B05BAB1-6606-455E-AE6A-7B7F31D9C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DC6B255-2009-4317-9CAC-B4B217D3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11FA3A2-3EC3-43CE-9572-A178CC13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E34252B-A79A-43C8-A353-4AA62BB7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D8C145-61AA-4312-9306-20052C1A4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DA77DF8-3ACF-4E30-BF05-4036950BE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7385465-ABF6-4702-ADE2-98360997C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E56348B-30F3-4E2C-B915-5417C7AF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1EFA76-9830-4BE7-9051-780D951D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20BFD0C-13F4-4CDD-8976-13A91293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1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80A3CFF-5FF9-4BE3-A708-53B09F4C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D28CF8D-CC1D-4B15-BB17-474F921AA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61E311-6C58-4932-BC2B-C3077935AE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0BF3A0-1AF6-41A1-87C2-F82580695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0166CE-1AD4-46E5-9047-FC933B30B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19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Ch14.</a:t>
            </a:r>
            <a:r>
              <a:rPr lang="zh-TW" altLang="zh-TW" dirty="0"/>
              <a:t>選項串連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1050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993830"/>
              </p:ext>
            </p:extLst>
          </p:nvPr>
        </p:nvGraphicFramePr>
        <p:xfrm>
          <a:off x="328613" y="1901821"/>
          <a:ext cx="11530012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5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5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Student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dorm: Dormitory?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class Dormitory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: </a:t>
                      </a:r>
                      <a:r>
                        <a:rPr lang="en-US" altLang="zh-TW" dirty="0" err="1"/>
                        <a:t>Int</a:t>
                      </a:r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printNumberOfRooms</a:t>
                      </a:r>
                      <a:r>
                        <a:rPr lang="en-US" altLang="zh-TW" dirty="0"/>
                        <a:t>() {</a:t>
                      </a:r>
                    </a:p>
                    <a:p>
                      <a:r>
                        <a:rPr lang="en-US" altLang="zh-TW" dirty="0"/>
                        <a:t>        print("The number of rooms is \(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self.numberOfRooms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numberOfRooms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location: Location?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Location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dormitoryName</a:t>
                      </a:r>
                      <a:r>
                        <a:rPr lang="en-US" altLang="zh-TW" dirty="0"/>
                        <a:t>: String?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street: String?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// call method</a:t>
                      </a:r>
                    </a:p>
                    <a:p>
                      <a:r>
                        <a:rPr lang="en-US" altLang="zh-TW" dirty="0"/>
                        <a:t>let peter = Student()</a:t>
                      </a:r>
                    </a:p>
                    <a:p>
                      <a:r>
                        <a:rPr lang="en-US" altLang="zh-TW" dirty="0" err="1"/>
                        <a:t>peter.dorm</a:t>
                      </a:r>
                      <a:r>
                        <a:rPr lang="en-US" altLang="zh-TW" dirty="0"/>
                        <a:t> = Dormitory(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: 10)</a:t>
                      </a:r>
                    </a:p>
                    <a:p>
                      <a:r>
                        <a:rPr lang="en-US" altLang="zh-TW" dirty="0"/>
                        <a:t>peter.dorm!.</a:t>
                      </a:r>
                      <a:r>
                        <a:rPr lang="en-US" altLang="zh-TW" dirty="0" err="1"/>
                        <a:t>printNumberOfRooms</a:t>
                      </a:r>
                      <a:r>
                        <a:rPr lang="en-US" altLang="zh-TW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024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The number of rooms is 10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18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14.3  </a:t>
            </a:r>
            <a:r>
              <a:rPr lang="zh-TW" altLang="zh-TW" dirty="0"/>
              <a:t>多重的串連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我們將</a:t>
            </a:r>
            <a:r>
              <a:rPr lang="en-US" altLang="zh-TW" dirty="0"/>
              <a:t>Location</a:t>
            </a:r>
            <a:r>
              <a:rPr lang="zh-TW" altLang="zh-TW" dirty="0"/>
              <a:t>類別定義一實例</a:t>
            </a:r>
            <a:r>
              <a:rPr lang="en-US" altLang="zh-TW" dirty="0" err="1"/>
              <a:t>peterLocation</a:t>
            </a:r>
            <a:r>
              <a:rPr lang="zh-TW" altLang="en-US" dirty="0"/>
              <a:t>，</a:t>
            </a:r>
            <a:r>
              <a:rPr lang="zh-TW" altLang="zh-TW" dirty="0"/>
              <a:t>指定</a:t>
            </a:r>
            <a:r>
              <a:rPr lang="en-US" altLang="zh-TW" dirty="0"/>
              <a:t>Location</a:t>
            </a:r>
            <a:r>
              <a:rPr lang="zh-TW" altLang="zh-TW" dirty="0"/>
              <a:t>類別實例</a:t>
            </a:r>
            <a:r>
              <a:rPr lang="en-US" altLang="zh-TW" dirty="0" err="1"/>
              <a:t>peterLocation</a:t>
            </a:r>
            <a:r>
              <a:rPr lang="zh-TW" altLang="zh-TW" dirty="0"/>
              <a:t>的屬性</a:t>
            </a:r>
            <a:r>
              <a:rPr lang="zh-TW" altLang="en-US" dirty="0"/>
              <a:t>，</a:t>
            </a:r>
            <a:r>
              <a:rPr lang="zh-TW" altLang="zh-TW" dirty="0"/>
              <a:t>最後將其指定給</a:t>
            </a:r>
            <a:r>
              <a:rPr lang="en-US" altLang="zh-TW" dirty="0" err="1"/>
              <a:t>peter.dorm?.location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1256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1579" y="790231"/>
            <a:ext cx="9603275" cy="1049235"/>
          </a:xfrm>
        </p:spPr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72221"/>
              </p:ext>
            </p:extLst>
          </p:nvPr>
        </p:nvGraphicFramePr>
        <p:xfrm>
          <a:off x="185737" y="1887533"/>
          <a:ext cx="1188720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Student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dorm: Dormitory?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class Dormitory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: </a:t>
                      </a:r>
                      <a:r>
                        <a:rPr lang="en-US" altLang="zh-TW" dirty="0" err="1"/>
                        <a:t>Int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printNumberOfRooms</a:t>
                      </a:r>
                      <a:r>
                        <a:rPr lang="en-US" altLang="zh-TW" dirty="0"/>
                        <a:t>() {</a:t>
                      </a:r>
                    </a:p>
                    <a:p>
                      <a:r>
                        <a:rPr lang="en-US" altLang="zh-TW" dirty="0"/>
                        <a:t>        print("The number of rooms is \(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self.numberOfRooms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numberOfRooms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location: Location?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Location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dormitoryName</a:t>
                      </a:r>
                      <a:r>
                        <a:rPr lang="en-US" altLang="zh-TW" dirty="0"/>
                        <a:t>: String?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street: String?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// multiple chain</a:t>
                      </a:r>
                    </a:p>
                    <a:p>
                      <a:r>
                        <a:rPr lang="en-US" altLang="zh-TW" dirty="0"/>
                        <a:t>let peter = Student()</a:t>
                      </a:r>
                    </a:p>
                    <a:p>
                      <a:r>
                        <a:rPr lang="en-US" altLang="zh-TW" dirty="0" err="1"/>
                        <a:t>peter.dorm</a:t>
                      </a:r>
                      <a:r>
                        <a:rPr lang="en-US" altLang="zh-TW" dirty="0"/>
                        <a:t> = Dormitory(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: 10)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peterLocation</a:t>
                      </a:r>
                      <a:r>
                        <a:rPr lang="en-US" altLang="zh-TW" dirty="0"/>
                        <a:t> = Location()</a:t>
                      </a:r>
                    </a:p>
                    <a:p>
                      <a:r>
                        <a:rPr lang="en-US" altLang="zh-TW" dirty="0" err="1"/>
                        <a:t>peterLocation.dormitoryName</a:t>
                      </a:r>
                      <a:r>
                        <a:rPr lang="en-US" altLang="zh-TW" dirty="0"/>
                        <a:t> = "</a:t>
                      </a:r>
                      <a:r>
                        <a:rPr lang="en-US" altLang="zh-TW" dirty="0" err="1"/>
                        <a:t>BigHouse</a:t>
                      </a:r>
                      <a:r>
                        <a:rPr lang="en-US" altLang="zh-TW" dirty="0"/>
                        <a:t> Building"</a:t>
                      </a:r>
                    </a:p>
                    <a:p>
                      <a:r>
                        <a:rPr lang="en-US" altLang="zh-TW" dirty="0" err="1"/>
                        <a:t>peterLocation.street</a:t>
                      </a:r>
                      <a:r>
                        <a:rPr lang="en-US" altLang="zh-TW" dirty="0"/>
                        <a:t> = "</a:t>
                      </a:r>
                      <a:r>
                        <a:rPr lang="en-US" altLang="zh-TW" dirty="0" err="1"/>
                        <a:t>Hsingchang</a:t>
                      </a:r>
                      <a:r>
                        <a:rPr lang="en-US" altLang="zh-TW" dirty="0"/>
                        <a:t> 777"</a:t>
                      </a:r>
                    </a:p>
                    <a:p>
                      <a:r>
                        <a:rPr lang="en-US" altLang="zh-TW" dirty="0" err="1"/>
                        <a:t>peter.dorm?.location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peterLocation</a:t>
                      </a:r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print(peter.dorm?.location?.</a:t>
                      </a:r>
                      <a:r>
                        <a:rPr lang="en-US" altLang="zh-TW" dirty="0" err="1"/>
                        <a:t>dormitoryName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r>
                        <a:rPr lang="en-US" altLang="zh-TW" dirty="0"/>
                        <a:t>print(</a:t>
                      </a:r>
                      <a:r>
                        <a:rPr lang="en-US" altLang="zh-TW" dirty="0" err="1"/>
                        <a:t>peter.dorm?.location?.street</a:t>
                      </a:r>
                      <a:r>
                        <a:rPr lang="en-US" altLang="zh-TW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865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Optional(</a:t>
            </a:r>
            <a:r>
              <a:rPr lang="en-US" altLang="zh-TW" b="1" dirty="0" err="1"/>
              <a:t>BigHouse</a:t>
            </a:r>
            <a:r>
              <a:rPr lang="en-US" altLang="zh-TW" b="1" dirty="0"/>
              <a:t> Building)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Optional(</a:t>
            </a:r>
            <a:r>
              <a:rPr lang="en-US" altLang="zh-TW" b="1" dirty="0" err="1"/>
              <a:t>Hsingchang</a:t>
            </a:r>
            <a:r>
              <a:rPr lang="en-US" altLang="zh-TW" b="1" dirty="0"/>
              <a:t> 777)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911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14.1  </a:t>
            </a:r>
            <a:r>
              <a:rPr lang="zh-TW" altLang="zh-TW" dirty="0"/>
              <a:t>選項串連可當做強迫解開的方法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可以在想要呼叫屬性、方法或索引，在選項的後面加上問號</a:t>
            </a:r>
            <a:r>
              <a:rPr lang="en-US" altLang="zh-TW" dirty="0"/>
              <a:t>(?) </a:t>
            </a:r>
            <a:r>
              <a:rPr lang="zh-TW" altLang="zh-TW" dirty="0"/>
              <a:t>來指定選項串連，看看選項是否不是</a:t>
            </a:r>
            <a:r>
              <a:rPr lang="en-US" altLang="zh-TW" dirty="0"/>
              <a:t>nil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752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088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zh-TW" dirty="0"/>
                        <a:t>// optional chaining</a:t>
                      </a:r>
                    </a:p>
                    <a:p>
                      <a:r>
                        <a:rPr kumimoji="1" lang="en-US" altLang="zh-TW" dirty="0"/>
                        <a:t>class Student {</a:t>
                      </a:r>
                    </a:p>
                    <a:p>
                      <a:r>
                        <a:rPr kumimoji="1" lang="en-US" altLang="zh-TW" dirty="0"/>
                        <a:t>    </a:t>
                      </a:r>
                      <a:r>
                        <a:rPr kumimoji="1" lang="en-US" altLang="zh-TW" dirty="0" err="1"/>
                        <a:t>var</a:t>
                      </a:r>
                      <a:r>
                        <a:rPr kumimoji="1" lang="en-US" altLang="zh-TW" dirty="0"/>
                        <a:t> dorm: Dormitory?</a:t>
                      </a:r>
                    </a:p>
                    <a:p>
                      <a:r>
                        <a:rPr kumimoji="1" lang="en-US" altLang="zh-TW" dirty="0"/>
                        <a:t>}</a:t>
                      </a:r>
                    </a:p>
                    <a:p>
                      <a:endParaRPr kumimoji="1" lang="en-US" altLang="zh-TW" dirty="0"/>
                    </a:p>
                    <a:p>
                      <a:r>
                        <a:rPr kumimoji="1" lang="en-US" altLang="zh-TW" dirty="0"/>
                        <a:t>class Dormitory {</a:t>
                      </a:r>
                    </a:p>
                    <a:p>
                      <a:r>
                        <a:rPr kumimoji="1" lang="en-US" altLang="zh-TW" dirty="0"/>
                        <a:t>    </a:t>
                      </a:r>
                      <a:r>
                        <a:rPr kumimoji="1" lang="en-US" altLang="zh-TW" dirty="0" err="1"/>
                        <a:t>var</a:t>
                      </a:r>
                      <a:r>
                        <a:rPr kumimoji="1" lang="en-US" altLang="zh-TW" dirty="0"/>
                        <a:t> </a:t>
                      </a:r>
                      <a:r>
                        <a:rPr kumimoji="1" lang="en-US" altLang="zh-TW" dirty="0" err="1"/>
                        <a:t>numberOfRooms</a:t>
                      </a:r>
                      <a:r>
                        <a:rPr kumimoji="1" lang="en-US" altLang="zh-TW" dirty="0"/>
                        <a:t> = 2</a:t>
                      </a:r>
                    </a:p>
                    <a:p>
                      <a:r>
                        <a:rPr kumimoji="1" lang="en-US" altLang="zh-TW" dirty="0"/>
                        <a:t>}</a:t>
                      </a:r>
                    </a:p>
                    <a:p>
                      <a:endParaRPr kumimoji="1" lang="en-US" altLang="zh-TW" dirty="0"/>
                    </a:p>
                    <a:p>
                      <a:r>
                        <a:rPr kumimoji="1" lang="en-US" altLang="zh-TW" dirty="0"/>
                        <a:t>let peter = Student()</a:t>
                      </a:r>
                    </a:p>
                    <a:p>
                      <a:r>
                        <a:rPr kumimoji="1" lang="en-US" altLang="zh-TW" dirty="0"/>
                        <a:t>let rooms = peter.dorm?.</a:t>
                      </a:r>
                      <a:r>
                        <a:rPr kumimoji="1" lang="en-US" altLang="zh-TW" dirty="0" err="1"/>
                        <a:t>numberOfRooms</a:t>
                      </a:r>
                      <a:endParaRPr kumimoji="1" lang="en-US" altLang="zh-TW" dirty="0"/>
                    </a:p>
                    <a:p>
                      <a:r>
                        <a:rPr kumimoji="1" lang="en-US" altLang="zh-TW" dirty="0"/>
                        <a:t>print("Dormitory has \(rooms) rooms")</a:t>
                      </a:r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03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Dormitory has nil rooms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632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14.2  </a:t>
            </a:r>
            <a:r>
              <a:rPr lang="zh-TW" altLang="zh-TW" dirty="0"/>
              <a:t>經由選項串連呼叫屬性、方法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為了解釋選項串連起見，我們將程式再加以擴充。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如下所示： 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529785"/>
              </p:ext>
            </p:extLst>
          </p:nvPr>
        </p:nvGraphicFramePr>
        <p:xfrm>
          <a:off x="1559772" y="2977091"/>
          <a:ext cx="9386888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effectLst/>
                        </a:rPr>
                        <a:t>class Student {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var</a:t>
                      </a:r>
                      <a:r>
                        <a:rPr lang="en-US" altLang="zh-TW" sz="1800" kern="1200" dirty="0">
                          <a:effectLst/>
                        </a:rPr>
                        <a:t> dorm: Dormitory?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}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 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class Dormitory {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var</a:t>
                      </a:r>
                      <a:r>
                        <a:rPr lang="en-US" altLang="zh-TW" sz="1800" kern="1200" dirty="0">
                          <a:effectLst/>
                        </a:rPr>
                        <a:t> </a:t>
                      </a:r>
                      <a:r>
                        <a:rPr lang="en-US" altLang="zh-TW" sz="1800" kern="1200" dirty="0" err="1">
                          <a:effectLst/>
                        </a:rPr>
                        <a:t>numberOfRooms</a:t>
                      </a:r>
                      <a:r>
                        <a:rPr lang="en-US" altLang="zh-TW" sz="1800" kern="1200" dirty="0">
                          <a:effectLst/>
                        </a:rPr>
                        <a:t>: </a:t>
                      </a:r>
                      <a:r>
                        <a:rPr lang="en-US" altLang="zh-TW" sz="1800" kern="1200" dirty="0" err="1">
                          <a:effectLst/>
                        </a:rPr>
                        <a:t>Int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 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func</a:t>
                      </a:r>
                      <a:r>
                        <a:rPr lang="en-US" altLang="zh-TW" sz="1800" kern="1200" dirty="0">
                          <a:effectLst/>
                        </a:rPr>
                        <a:t> </a:t>
                      </a:r>
                      <a:r>
                        <a:rPr lang="en-US" altLang="zh-TW" sz="1800" kern="1200" dirty="0" err="1">
                          <a:effectLst/>
                        </a:rPr>
                        <a:t>printNumberOfRooms</a:t>
                      </a:r>
                      <a:r>
                        <a:rPr lang="en-US" altLang="zh-TW" sz="1800" kern="1200" dirty="0">
                          <a:effectLst/>
                        </a:rPr>
                        <a:t>() {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    print("The number of rooms is \(</a:t>
                      </a:r>
                      <a:r>
                        <a:rPr lang="en-US" altLang="zh-TW" sz="1800" kern="1200" dirty="0" err="1">
                          <a:effectLst/>
                        </a:rPr>
                        <a:t>numberOfRooms</a:t>
                      </a:r>
                      <a:r>
                        <a:rPr lang="en-US" altLang="zh-TW" sz="1800" kern="1200" dirty="0">
                          <a:effectLst/>
                        </a:rPr>
                        <a:t>)")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}</a:t>
                      </a:r>
                      <a:endParaRPr lang="zh-TW" altLang="zh-TW" sz="1800" kern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effectLst/>
                        </a:rPr>
                        <a:t> </a:t>
                      </a:r>
                      <a:r>
                        <a:rPr lang="en-US" altLang="zh-TW" sz="1800" kern="1200" dirty="0" err="1">
                          <a:effectLst/>
                        </a:rPr>
                        <a:t>init</a:t>
                      </a:r>
                      <a:r>
                        <a:rPr lang="en-US" altLang="zh-TW" sz="1800" kern="1200" dirty="0">
                          <a:effectLst/>
                        </a:rPr>
                        <a:t>(</a:t>
                      </a:r>
                      <a:r>
                        <a:rPr lang="en-US" altLang="zh-TW" sz="1800" kern="1200" dirty="0" err="1">
                          <a:effectLst/>
                        </a:rPr>
                        <a:t>numberOfRooms</a:t>
                      </a:r>
                      <a:r>
                        <a:rPr lang="en-US" altLang="zh-TW" sz="1800" kern="1200" dirty="0">
                          <a:effectLst/>
                        </a:rPr>
                        <a:t>: </a:t>
                      </a:r>
                      <a:r>
                        <a:rPr lang="en-US" altLang="zh-TW" sz="1800" kern="1200" dirty="0" err="1">
                          <a:effectLst/>
                        </a:rPr>
                        <a:t>Int</a:t>
                      </a:r>
                      <a:r>
                        <a:rPr lang="en-US" altLang="zh-TW" sz="1800" kern="1200" dirty="0">
                          <a:effectLst/>
                        </a:rPr>
                        <a:t>) {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    </a:t>
                      </a:r>
                      <a:r>
                        <a:rPr lang="en-US" altLang="zh-TW" sz="1800" kern="1200" dirty="0" err="1">
                          <a:effectLst/>
                        </a:rPr>
                        <a:t>self.numberOfRooms</a:t>
                      </a:r>
                      <a:r>
                        <a:rPr lang="en-US" altLang="zh-TW" sz="1800" kern="1200" dirty="0">
                          <a:effectLst/>
                        </a:rPr>
                        <a:t> = </a:t>
                      </a:r>
                      <a:r>
                        <a:rPr lang="en-US" altLang="zh-TW" sz="1800" kern="1200" dirty="0" err="1">
                          <a:effectLst/>
                        </a:rPr>
                        <a:t>numberOfRooms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}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var</a:t>
                      </a:r>
                      <a:r>
                        <a:rPr lang="en-US" altLang="zh-TW" sz="1800" kern="1200" dirty="0">
                          <a:effectLst/>
                        </a:rPr>
                        <a:t> location: Location?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}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 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class Location {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var</a:t>
                      </a:r>
                      <a:r>
                        <a:rPr lang="en-US" altLang="zh-TW" sz="1800" kern="1200" dirty="0">
                          <a:effectLst/>
                        </a:rPr>
                        <a:t> </a:t>
                      </a:r>
                      <a:r>
                        <a:rPr lang="en-US" altLang="zh-TW" sz="1800" kern="1200" dirty="0" err="1">
                          <a:effectLst/>
                        </a:rPr>
                        <a:t>dormitoryName</a:t>
                      </a:r>
                      <a:r>
                        <a:rPr lang="en-US" altLang="zh-TW" sz="1800" kern="1200" dirty="0">
                          <a:effectLst/>
                        </a:rPr>
                        <a:t>: String?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var</a:t>
                      </a:r>
                      <a:r>
                        <a:rPr lang="en-US" altLang="zh-TW" sz="1800" kern="1200" dirty="0">
                          <a:effectLst/>
                        </a:rPr>
                        <a:t> street: String?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}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607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14.2.1  </a:t>
            </a:r>
            <a:r>
              <a:rPr lang="zh-TW" altLang="zh-TW" dirty="0"/>
              <a:t>經由選項串連呼叫屬性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如何經由選項串連呼叫屬性，在本章第一個範例已大略看過了，此處以另一方式說明。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061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606207"/>
              </p:ext>
            </p:extLst>
          </p:nvPr>
        </p:nvGraphicFramePr>
        <p:xfrm>
          <a:off x="171449" y="1901821"/>
          <a:ext cx="11872914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6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6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Student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dorm: Dormitory?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class Dormitory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: </a:t>
                      </a:r>
                      <a:r>
                        <a:rPr lang="en-US" altLang="zh-TW" dirty="0" err="1"/>
                        <a:t>Int</a:t>
                      </a:r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printNumberOfRooms</a:t>
                      </a:r>
                      <a:r>
                        <a:rPr lang="en-US" altLang="zh-TW" dirty="0"/>
                        <a:t>() {</a:t>
                      </a:r>
                    </a:p>
                    <a:p>
                      <a:r>
                        <a:rPr lang="en-US" altLang="zh-TW" dirty="0"/>
                        <a:t>        print("The number of rooms is \(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self.numberOfRooms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numberOfRooms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location: Location?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Location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dormitoryName</a:t>
                      </a:r>
                      <a:r>
                        <a:rPr lang="en-US" altLang="zh-TW" dirty="0"/>
                        <a:t>: String?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street: String?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peter = Student()</a:t>
                      </a:r>
                    </a:p>
                    <a:p>
                      <a:r>
                        <a:rPr lang="en-US" altLang="zh-TW" dirty="0"/>
                        <a:t>if let </a:t>
                      </a:r>
                      <a:r>
                        <a:rPr lang="en-US" altLang="zh-TW" dirty="0" err="1"/>
                        <a:t>roomNumber</a:t>
                      </a:r>
                      <a:r>
                        <a:rPr lang="en-US" altLang="zh-TW" dirty="0"/>
                        <a:t> = peter.dorm?.</a:t>
                      </a:r>
                      <a:r>
                        <a:rPr lang="en-US" altLang="zh-TW" dirty="0" err="1"/>
                        <a:t>numberOfRooms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print("Peter's dormitory has \(</a:t>
                      </a:r>
                      <a:r>
                        <a:rPr lang="en-US" altLang="zh-TW" dirty="0" err="1"/>
                        <a:t>roomNumber</a:t>
                      </a:r>
                      <a:r>
                        <a:rPr lang="en-US" altLang="zh-TW" dirty="0"/>
                        <a:t>) rooms")</a:t>
                      </a:r>
                    </a:p>
                    <a:p>
                      <a:r>
                        <a:rPr lang="en-US" altLang="zh-TW" dirty="0"/>
                        <a:t>} else {</a:t>
                      </a:r>
                    </a:p>
                    <a:p>
                      <a:r>
                        <a:rPr lang="en-US" altLang="zh-TW" dirty="0"/>
                        <a:t>    print("</a:t>
                      </a:r>
                      <a:r>
                        <a:rPr lang="en-US" altLang="zh-TW" dirty="0" err="1"/>
                        <a:t>Unabel</a:t>
                      </a:r>
                      <a:r>
                        <a:rPr lang="en-US" altLang="zh-TW" dirty="0"/>
                        <a:t> to retrieve the number of rooms")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12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err="1"/>
              <a:t>Unabel</a:t>
            </a:r>
            <a:r>
              <a:rPr lang="en-US" altLang="zh-TW" b="1" dirty="0"/>
              <a:t> to retrieve the number of rooms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360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14.2.2  </a:t>
            </a:r>
            <a:r>
              <a:rPr lang="zh-TW" altLang="zh-TW" dirty="0"/>
              <a:t>經由選項串連呼叫方法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看懂了如何從選項串連呼叫屬性後，那如何從選項呼叫方法就易懂了。我們想辦法呼叫</a:t>
            </a:r>
            <a:r>
              <a:rPr lang="en-US" altLang="zh-TW" dirty="0" err="1"/>
              <a:t>printNumberOfRooms</a:t>
            </a:r>
            <a:r>
              <a:rPr lang="zh-TW" altLang="zh-TW" dirty="0"/>
              <a:t>方法。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3725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637</Words>
  <Application>Microsoft Office PowerPoint</Application>
  <PresentationFormat>寬螢幕</PresentationFormat>
  <Paragraphs>136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Wingdings</vt:lpstr>
      <vt:lpstr>Office 佈景主題</vt:lpstr>
      <vt:lpstr>Ch14.選項串連</vt:lpstr>
      <vt:lpstr>14.1  選項串連可當做強迫解開的方法 </vt:lpstr>
      <vt:lpstr>範例程式</vt:lpstr>
      <vt:lpstr>輸出結果</vt:lpstr>
      <vt:lpstr>14.2  經由選項串連呼叫屬性、方法 </vt:lpstr>
      <vt:lpstr>14.2.1  經由選項串連呼叫屬性 </vt:lpstr>
      <vt:lpstr>範例程式</vt:lpstr>
      <vt:lpstr>輸出結果</vt:lpstr>
      <vt:lpstr>14.2.2  經由選項串連呼叫方法 </vt:lpstr>
      <vt:lpstr>範例程式</vt:lpstr>
      <vt:lpstr>輸出結果</vt:lpstr>
      <vt:lpstr>14.3  多重的串連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Ch14.選項串連</dc:title>
  <dc:creator>Microsoft Office 使用者</dc:creator>
  <cp:lastModifiedBy>tony_tsai 蔡彤孟</cp:lastModifiedBy>
  <cp:revision>19</cp:revision>
  <dcterms:created xsi:type="dcterms:W3CDTF">2018-02-21T16:57:18Z</dcterms:created>
  <dcterms:modified xsi:type="dcterms:W3CDTF">2018-02-22T07:34:44Z</dcterms:modified>
</cp:coreProperties>
</file>