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8" r:id="rId4"/>
    <p:sldId id="269" r:id="rId5"/>
    <p:sldId id="258" r:id="rId6"/>
    <p:sldId id="273" r:id="rId7"/>
    <p:sldId id="274" r:id="rId8"/>
    <p:sldId id="275" r:id="rId9"/>
    <p:sldId id="259" r:id="rId10"/>
    <p:sldId id="260" r:id="rId11"/>
    <p:sldId id="270" r:id="rId12"/>
    <p:sldId id="271" r:id="rId13"/>
    <p:sldId id="272" r:id="rId14"/>
    <p:sldId id="261" r:id="rId15"/>
    <p:sldId id="265" r:id="rId16"/>
    <p:sldId id="266" r:id="rId17"/>
    <p:sldId id="267" r:id="rId18"/>
    <p:sldId id="262" r:id="rId19"/>
    <p:sldId id="263" r:id="rId20"/>
    <p:sldId id="264" r:id="rId2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3"/>
  </p:normalViewPr>
  <p:slideViewPr>
    <p:cSldViewPr snapToGrid="0" snapToObjects="1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CEE6FF-A67A-4D87-8D27-81E1FE2DB3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EF04C6B-0002-494C-A147-1E89443EA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763C875-C53F-42F4-8453-8D27F33D8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2DC0C2-6468-452D-9FD1-B5932768D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E959A17-2FA7-4E78-948E-A9FFD8056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35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06E9C4-F9ED-4090-A1F5-8FE3F8A37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09F1E80-EDE5-4348-AC33-B08C6FC90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60ABBA9-14BB-451D-8574-86178808F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9582B52-52FD-46CD-BAA9-D72420B89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07768A-7727-4C09-A320-CDB2D8B54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98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4C5DB7F-18CD-44F9-9AFC-13BAA01E3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95A8B4E-492C-491A-835B-934A6D76C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F62C8CD-DC2F-4592-A50B-176EA9511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5D809B-D610-4937-804B-ADC26121A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4552277-F622-4A7C-9052-37645095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07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63D03C-9EC1-40D5-BD23-DF2EC5A6A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9D14C1-AEE3-44B4-8180-FA578FF6E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A71556-ECDC-4879-8842-4BEC4A40C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12117FD-0345-4090-AED7-53D705EA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DA6B63D-1785-4CE3-A81F-93CE18385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2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B00395-35AA-4AA8-A08A-390245976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4F9C09D-659D-499A-B77E-108DC619D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F58A3A-0359-4A40-98DC-D15DE94B6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674224E-068F-442F-AB56-68A358900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2770B67-811A-4DC6-9694-74D7AD124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41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948089-BE63-47F3-ABFC-CFC3A7244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177840-49F7-4ADD-9015-1DED150928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667063E-DD35-42A2-84DB-29D488B80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2E312C9-9AB4-45CA-A12A-820CC104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7573524-7E37-49D7-B10B-E404860AF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4B3984B-EB37-45D3-8BB5-BB5A8064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0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715713-80BA-46F2-BA45-497A4E498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4CE2049-EEA4-41A8-99EB-8708B93C1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7541B96-DA6A-42FA-AD7E-42E7664E0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7B1E5BF-A545-4C14-A927-D2A7EC039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F5C0752-9745-4A5C-98B3-B8B73F6E96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6EF0B9F-EE2C-47FF-91C0-CB6246913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A9D4A3B-225B-424A-888A-1FCF6CECE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DD39C1C-E1C2-47BB-9B70-46557FED1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4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D5A308-FFFA-455E-A6C8-94A10ED03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6523653-8A07-46D2-8C47-A6246A08F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F419AB4-D8EA-4C47-BC9C-A553E6D8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A300DCD-0529-43D2-A670-E5AD3C9A1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7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B4E9D52-50F3-4887-A14C-59C287CB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030E895-CA99-4547-8EE3-9006DD7A5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1C7AF73-3296-4007-80D8-F68F776DC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45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86D79D-23A4-47E2-ADC6-8F48ED99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62C03B0-FE3D-4508-AE6B-6DF1D8D06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826BC95-C2DB-4F67-A1E1-8F883658F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0D7B311-369D-4422-8F49-305788C38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FDFEF4-E94B-416E-B2E2-E45802A14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C3FB080-C2DE-4F2F-A0B4-AE282995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9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347A7D-3D16-4E49-8CAA-21EE2A47C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F065021-B824-451E-BF4F-7F33DF45F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E4DB810-79A4-4940-B239-597DCB0AB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4F7CC1A-DC9B-46D0-8B7B-0E51F381F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F85FD68-4B55-4D42-AEAF-3552DB3AE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887550B-CBB2-4DE6-A426-444956C46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32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CC97297-2C0D-44EE-9B37-3B2CA162B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265C2F2-7BB6-450B-968F-95654C640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D9D8256-96D0-4C4B-A476-118CC1F85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74F25EC-CBFD-4D3D-BF6A-C5921C20D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A7A37F2-AF89-4242-82A1-45CF053C6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4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/>
              <a:t>Ch13.</a:t>
            </a:r>
            <a:r>
              <a:rPr lang="zh-TW" altLang="zh-TW" dirty="0"/>
              <a:t>自動參考計數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9558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13.3.1  </a:t>
            </a:r>
            <a:r>
              <a:rPr lang="zh-TW" altLang="zh-TW" dirty="0"/>
              <a:t>弱勢參考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由於強勢參考循環會造成無法回收不再使用的記憶體，所以我們必須將其中一個強勢參考改為弱勢參考</a:t>
            </a:r>
            <a:r>
              <a:rPr lang="zh-TW" altLang="en-US" dirty="0"/>
              <a:t>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7250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part1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7965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weak reference</a:t>
                      </a:r>
                    </a:p>
                    <a:p>
                      <a:r>
                        <a:rPr lang="en-US" altLang="zh-TW" dirty="0"/>
                        <a:t>class Person {</a:t>
                      </a:r>
                    </a:p>
                    <a:p>
                      <a:r>
                        <a:rPr lang="en-US" altLang="zh-TW" dirty="0"/>
                        <a:t>    let name: String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(name: String)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self.name</a:t>
                      </a:r>
                      <a:r>
                        <a:rPr lang="en-US" altLang="zh-TW" dirty="0"/>
                        <a:t> = name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department: Department?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deinit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    print("\(name) is being </a:t>
                      </a:r>
                      <a:r>
                        <a:rPr lang="en-US" altLang="zh-TW" dirty="0" err="1"/>
                        <a:t>deinitialized</a:t>
                      </a:r>
                      <a:r>
                        <a:rPr lang="en-US" altLang="zh-TW" dirty="0"/>
                        <a:t>")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class Department {</a:t>
                      </a:r>
                    </a:p>
                    <a:p>
                      <a:r>
                        <a:rPr lang="en-US" altLang="zh-TW" dirty="0"/>
                        <a:t>    let </a:t>
                      </a:r>
                      <a:r>
                        <a:rPr lang="en-US" altLang="zh-TW" dirty="0" err="1"/>
                        <a:t>departName</a:t>
                      </a:r>
                      <a:r>
                        <a:rPr lang="en-US" altLang="zh-TW" dirty="0"/>
                        <a:t>: String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</a:t>
                      </a:r>
                      <a:r>
                        <a:rPr lang="en-US" altLang="zh-TW" dirty="0" err="1"/>
                        <a:t>departName</a:t>
                      </a:r>
                      <a:r>
                        <a:rPr lang="en-US" altLang="zh-TW" dirty="0"/>
                        <a:t>: String)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self.departName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departName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    weak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director: Person?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deinit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    print("Department of \(</a:t>
                      </a:r>
                      <a:r>
                        <a:rPr lang="en-US" altLang="zh-TW" dirty="0" err="1"/>
                        <a:t>departName</a:t>
                      </a:r>
                      <a:r>
                        <a:rPr lang="en-US" altLang="zh-TW" dirty="0"/>
                        <a:t>) is being </a:t>
                      </a:r>
                      <a:r>
                        <a:rPr lang="en-US" altLang="zh-TW" dirty="0" err="1"/>
                        <a:t>deinitialized</a:t>
                      </a:r>
                      <a:r>
                        <a:rPr lang="en-US" altLang="zh-TW" dirty="0"/>
                        <a:t>")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712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part2</a:t>
            </a:r>
            <a:br>
              <a:rPr kumimoji="1" lang="en-US" altLang="zh-TW" dirty="0"/>
            </a:b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7997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/>
                        <a:t>var peter: Person?</a:t>
                      </a:r>
                    </a:p>
                    <a:p>
                      <a:r>
                        <a:rPr lang="en-US" altLang="zh-TW"/>
                        <a:t>var cs: Department?</a:t>
                      </a:r>
                    </a:p>
                    <a:p>
                      <a:r>
                        <a:rPr lang="en-US" altLang="zh-TW"/>
                        <a:t>peter = Person(name: "Peter")</a:t>
                      </a:r>
                    </a:p>
                    <a:p>
                      <a:r>
                        <a:rPr lang="en-US" altLang="zh-TW"/>
                        <a:t>cs = Department(departName: "Computer Science")</a:t>
                      </a:r>
                    </a:p>
                    <a:p>
                      <a:endParaRPr lang="en-US" altLang="zh-TW"/>
                    </a:p>
                    <a:p>
                      <a:r>
                        <a:rPr lang="en-US" altLang="zh-TW"/>
                        <a:t>peter!.department = cs</a:t>
                      </a:r>
                    </a:p>
                    <a:p>
                      <a:r>
                        <a:rPr lang="en-US" altLang="zh-TW"/>
                        <a:t>cs!.director = peter</a:t>
                      </a:r>
                    </a:p>
                    <a:p>
                      <a:endParaRPr lang="en-US" altLang="zh-TW"/>
                    </a:p>
                    <a:p>
                      <a:endParaRPr lang="zh-TW" altLang="en-US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print("\(</a:t>
                      </a:r>
                      <a:r>
                        <a:rPr lang="en-US" altLang="zh-TW" dirty="0" err="1"/>
                        <a:t>peter!.name</a:t>
                      </a:r>
                      <a:r>
                        <a:rPr lang="en-US" altLang="zh-TW" dirty="0"/>
                        <a:t>) is in \(peter!.department!.</a:t>
                      </a:r>
                      <a:r>
                        <a:rPr lang="en-US" altLang="zh-TW" dirty="0" err="1"/>
                        <a:t>departName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print("Director of \(peter!.department!.</a:t>
                      </a:r>
                      <a:r>
                        <a:rPr lang="en-US" altLang="zh-TW" dirty="0" err="1"/>
                        <a:t>departName</a:t>
                      </a:r>
                      <a:r>
                        <a:rPr lang="en-US" altLang="zh-TW" dirty="0"/>
                        <a:t>)", terminator: "")</a:t>
                      </a:r>
                    </a:p>
                    <a:p>
                      <a:r>
                        <a:rPr lang="en-US" altLang="zh-TW" dirty="0"/>
                        <a:t>print(" is \(</a:t>
                      </a:r>
                      <a:r>
                        <a:rPr lang="en-US" altLang="zh-TW" dirty="0" err="1"/>
                        <a:t>peter!.department!.director!.name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peter = nil</a:t>
                      </a:r>
                    </a:p>
                    <a:p>
                      <a:r>
                        <a:rPr lang="en-US" altLang="zh-TW" dirty="0" err="1"/>
                        <a:t>cs</a:t>
                      </a:r>
                      <a:r>
                        <a:rPr lang="en-US" altLang="zh-TW" dirty="0"/>
                        <a:t> = nil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84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Peter is in Computer Science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Director of Computer Science is Peter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Peter is being </a:t>
            </a:r>
            <a:r>
              <a:rPr lang="en-US" altLang="zh-TW" b="1" dirty="0" err="1"/>
              <a:t>deinitialized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Department of Computer Science is being </a:t>
            </a:r>
            <a:r>
              <a:rPr lang="en-US" altLang="zh-TW" b="1" dirty="0" err="1"/>
              <a:t>deinitialized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9255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13.3.2  </a:t>
            </a:r>
            <a:r>
              <a:rPr lang="zh-TW" altLang="zh-TW" dirty="0"/>
              <a:t>無主參考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無主參考</a:t>
            </a:r>
            <a:r>
              <a:rPr lang="en-US" altLang="zh-TW" dirty="0"/>
              <a:t>(unowned reference)</a:t>
            </a:r>
            <a:r>
              <a:rPr lang="zh-TW" altLang="zh-TW" dirty="0"/>
              <a:t>和弱勢參考一樣，都沒有強勢參考指向彼此。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不同之處是無主參考假設皆有值，而不是選項的型態，可有可無。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5762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part1</a:t>
            </a:r>
            <a:endParaRPr kumimoji="1"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5851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unowned reference</a:t>
                      </a:r>
                    </a:p>
                    <a:p>
                      <a:r>
                        <a:rPr lang="en-US" altLang="zh-TW" dirty="0"/>
                        <a:t>class Person {</a:t>
                      </a:r>
                    </a:p>
                    <a:p>
                      <a:r>
                        <a:rPr lang="en-US" altLang="zh-TW" dirty="0"/>
                        <a:t>    let name: String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insurance: </a:t>
                      </a:r>
                      <a:r>
                        <a:rPr lang="en-US" altLang="zh-TW" dirty="0" err="1"/>
                        <a:t>CTInsurance</a:t>
                      </a:r>
                      <a:r>
                        <a:rPr lang="en-US" altLang="zh-TW" dirty="0"/>
                        <a:t>?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(name: String)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self.name</a:t>
                      </a:r>
                      <a:r>
                        <a:rPr lang="en-US" altLang="zh-TW" dirty="0"/>
                        <a:t> = name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deinit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    print("\(name) is being </a:t>
                      </a:r>
                      <a:r>
                        <a:rPr lang="en-US" altLang="zh-TW" dirty="0" err="1"/>
                        <a:t>deinitialized</a:t>
                      </a:r>
                      <a:r>
                        <a:rPr lang="en-US" altLang="zh-TW" dirty="0"/>
                        <a:t>")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class </a:t>
                      </a:r>
                      <a:r>
                        <a:rPr lang="en-US" altLang="zh-TW" dirty="0" err="1"/>
                        <a:t>CTInsurance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let number: </a:t>
                      </a:r>
                      <a:r>
                        <a:rPr lang="en-US" altLang="zh-TW" dirty="0" err="1"/>
                        <a:t>Int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  unowned let person: Person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(number: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, person: Person)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self.number</a:t>
                      </a:r>
                      <a:r>
                        <a:rPr lang="en-US" altLang="zh-TW" dirty="0"/>
                        <a:t> = number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self.person</a:t>
                      </a:r>
                      <a:r>
                        <a:rPr lang="en-US" altLang="zh-TW" dirty="0"/>
                        <a:t> = person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deinit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    print("insurance of \(number) is being </a:t>
                      </a:r>
                      <a:r>
                        <a:rPr lang="en-US" altLang="zh-TW" dirty="0" err="1"/>
                        <a:t>deinitialized</a:t>
                      </a:r>
                      <a:r>
                        <a:rPr lang="en-US" altLang="zh-TW" dirty="0"/>
                        <a:t>")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514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part2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406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peter: Person?</a:t>
                      </a:r>
                    </a:p>
                    <a:p>
                      <a:r>
                        <a:rPr lang="en-US" altLang="zh-TW" dirty="0"/>
                        <a:t>peter = Person(name: "Peter")</a:t>
                      </a:r>
                    </a:p>
                    <a:p>
                      <a:r>
                        <a:rPr lang="en-US" altLang="zh-TW" dirty="0" err="1"/>
                        <a:t>peter!.insurance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CTInsurance</a:t>
                      </a:r>
                      <a:r>
                        <a:rPr lang="en-US" altLang="zh-TW" dirty="0"/>
                        <a:t>(number: 122789356, person: peter!)</a:t>
                      </a:r>
                    </a:p>
                    <a:p>
                      <a:r>
                        <a:rPr lang="en-US" altLang="zh-TW" dirty="0"/>
                        <a:t>print("name: \(</a:t>
                      </a:r>
                      <a:r>
                        <a:rPr lang="en-US" altLang="zh-TW" dirty="0" err="1"/>
                        <a:t>peter!.name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print("number: \(</a:t>
                      </a:r>
                      <a:r>
                        <a:rPr lang="en-US" altLang="zh-TW" dirty="0" err="1"/>
                        <a:t>peter!.insurance!.number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peter = nil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863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name: Peter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number: 122789356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Peter is being </a:t>
            </a:r>
            <a:r>
              <a:rPr lang="en-US" altLang="zh-TW" b="1" dirty="0" err="1"/>
              <a:t>deinitialized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insurance of 122789356 is being </a:t>
            </a:r>
            <a:r>
              <a:rPr lang="en-US" altLang="zh-TW" b="1" dirty="0" err="1"/>
              <a:t>deinitialized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021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13.3.3  </a:t>
            </a:r>
            <a:r>
              <a:rPr lang="zh-TW" altLang="zh-TW" dirty="0"/>
              <a:t>無主參考與隱含的解開選項屬性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除了上述兩種劇情外，還有一種劇情是每一個屬性都有值不會是</a:t>
            </a:r>
            <a:r>
              <a:rPr lang="en-US" altLang="zh-TW" dirty="0"/>
              <a:t>nil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466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6957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unowned and unwrapped property</a:t>
                      </a:r>
                    </a:p>
                    <a:p>
                      <a:r>
                        <a:rPr lang="en-US" altLang="zh-TW" dirty="0"/>
                        <a:t>class Person {</a:t>
                      </a:r>
                    </a:p>
                    <a:p>
                      <a:r>
                        <a:rPr lang="en-US" altLang="zh-TW" dirty="0"/>
                        <a:t>    let name: String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id: ID!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(name: String, </a:t>
                      </a:r>
                      <a:r>
                        <a:rPr lang="en-US" altLang="zh-TW" dirty="0" err="1"/>
                        <a:t>idNumber</a:t>
                      </a:r>
                      <a:r>
                        <a:rPr lang="en-US" altLang="zh-TW" dirty="0"/>
                        <a:t>: String)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self.name</a:t>
                      </a:r>
                      <a:r>
                        <a:rPr lang="en-US" altLang="zh-TW" dirty="0"/>
                        <a:t> = name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self.id</a:t>
                      </a:r>
                      <a:r>
                        <a:rPr lang="en-US" altLang="zh-TW" dirty="0"/>
                        <a:t> = ID(number: </a:t>
                      </a:r>
                      <a:r>
                        <a:rPr lang="en-US" altLang="zh-TW" dirty="0" err="1"/>
                        <a:t>idNumber</a:t>
                      </a:r>
                      <a:r>
                        <a:rPr lang="en-US" altLang="zh-TW" dirty="0"/>
                        <a:t>, person: self)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class ID {</a:t>
                      </a:r>
                    </a:p>
                    <a:p>
                      <a:r>
                        <a:rPr lang="en-US" altLang="zh-TW" dirty="0"/>
                        <a:t>    let number: String</a:t>
                      </a:r>
                    </a:p>
                    <a:p>
                      <a:r>
                        <a:rPr lang="en-US" altLang="zh-TW" dirty="0"/>
                        <a:t>    unowned let person: Person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(number: String, person: Person)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self.number</a:t>
                      </a:r>
                      <a:r>
                        <a:rPr lang="en-US" altLang="zh-TW" dirty="0"/>
                        <a:t> = number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self.person</a:t>
                      </a:r>
                      <a:r>
                        <a:rPr lang="en-US" altLang="zh-TW" dirty="0"/>
                        <a:t> = person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peter = Person(name: "Peter", </a:t>
                      </a:r>
                      <a:r>
                        <a:rPr lang="en-US" altLang="zh-TW" dirty="0" err="1"/>
                        <a:t>idNumber</a:t>
                      </a:r>
                      <a:r>
                        <a:rPr lang="en-US" altLang="zh-TW" dirty="0"/>
                        <a:t>: "A123456789")</a:t>
                      </a:r>
                    </a:p>
                    <a:p>
                      <a:r>
                        <a:rPr lang="en-US" altLang="zh-TW" dirty="0"/>
                        <a:t>print("\(</a:t>
                      </a:r>
                      <a:r>
                        <a:rPr lang="en-US" altLang="zh-TW" dirty="0" err="1"/>
                        <a:t>peter.name</a:t>
                      </a:r>
                      <a:r>
                        <a:rPr lang="en-US" altLang="zh-TW" dirty="0"/>
                        <a:t>)'s ID is \(</a:t>
                      </a:r>
                      <a:r>
                        <a:rPr lang="en-US" altLang="zh-TW" dirty="0" err="1"/>
                        <a:t>peter.id.number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81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13.1  </a:t>
            </a:r>
            <a:r>
              <a:rPr lang="zh-TW" altLang="zh-TW" dirty="0"/>
              <a:t>自動參考計數如何運作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為了能清楚知道自動參考計數是如何運作，我們以一範例來說明</a:t>
            </a:r>
            <a:r>
              <a:rPr lang="zh-TW" altLang="en-US" dirty="0"/>
              <a:t>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338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Peter's ID is A123456789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9900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073571"/>
              </p:ext>
            </p:extLst>
          </p:nvPr>
        </p:nvGraphicFramePr>
        <p:xfrm>
          <a:off x="271461" y="1925194"/>
          <a:ext cx="11672888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6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6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Automatic Reference Count(ARC)</a:t>
                      </a:r>
                    </a:p>
                    <a:p>
                      <a:r>
                        <a:rPr lang="en-US" altLang="zh-TW" dirty="0"/>
                        <a:t>class Book {</a:t>
                      </a:r>
                    </a:p>
                    <a:p>
                      <a:r>
                        <a:rPr lang="en-US" altLang="zh-TW" dirty="0"/>
                        <a:t>    let author: String</a:t>
                      </a:r>
                    </a:p>
                    <a:p>
                      <a:r>
                        <a:rPr lang="en-US" altLang="zh-TW" dirty="0"/>
                        <a:t>    let </a:t>
                      </a:r>
                      <a:r>
                        <a:rPr lang="en-US" altLang="zh-TW" dirty="0" err="1"/>
                        <a:t>bookName</a:t>
                      </a:r>
                      <a:r>
                        <a:rPr lang="en-US" altLang="zh-TW" dirty="0"/>
                        <a:t>: String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(author: String, </a:t>
                      </a:r>
                      <a:r>
                        <a:rPr lang="en-US" altLang="zh-TW" dirty="0" err="1"/>
                        <a:t>bookName</a:t>
                      </a:r>
                      <a:r>
                        <a:rPr lang="en-US" altLang="zh-TW" dirty="0"/>
                        <a:t>: String)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self.author</a:t>
                      </a:r>
                      <a:r>
                        <a:rPr lang="en-US" altLang="zh-TW" dirty="0"/>
                        <a:t> = author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self.bookName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bookName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deinit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    print("\(</a:t>
                      </a:r>
                      <a:r>
                        <a:rPr lang="en-US" altLang="zh-TW" dirty="0" err="1"/>
                        <a:t>bookName</a:t>
                      </a:r>
                      <a:r>
                        <a:rPr lang="en-US" altLang="zh-TW" dirty="0"/>
                        <a:t>) is being </a:t>
                      </a:r>
                      <a:r>
                        <a:rPr lang="en-US" altLang="zh-TW" dirty="0" err="1"/>
                        <a:t>deinitialized</a:t>
                      </a:r>
                      <a:r>
                        <a:rPr lang="en-US" altLang="zh-TW" dirty="0"/>
                        <a:t>")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bookObj1: Book?</a:t>
                      </a:r>
                    </a:p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bookObj2: Book?</a:t>
                      </a:r>
                    </a:p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bookObj3: Book?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bookObj1 = Book(author: "</a:t>
                      </a:r>
                      <a:r>
                        <a:rPr lang="zh-TW" altLang="en-US" dirty="0"/>
                        <a:t>蔡明志</a:t>
                      </a:r>
                      <a:r>
                        <a:rPr lang="en-US" altLang="zh-TW" dirty="0"/>
                        <a:t>", </a:t>
                      </a:r>
                      <a:r>
                        <a:rPr lang="en-US" altLang="zh-TW" dirty="0" err="1"/>
                        <a:t>bookName</a:t>
                      </a:r>
                      <a:r>
                        <a:rPr lang="en-US" altLang="zh-TW" dirty="0"/>
                        <a:t>: "</a:t>
                      </a:r>
                      <a:r>
                        <a:rPr lang="zh-TW" altLang="en-US" dirty="0"/>
                        <a:t>學會 </a:t>
                      </a:r>
                      <a:r>
                        <a:rPr lang="en-US" altLang="zh-TW" dirty="0"/>
                        <a:t>Swift </a:t>
                      </a:r>
                      <a:r>
                        <a:rPr lang="zh-TW" altLang="en-US" dirty="0"/>
                        <a:t>程式設計的</a:t>
                      </a:r>
                      <a:r>
                        <a:rPr lang="en-US" altLang="zh-TW" dirty="0"/>
                        <a:t>21</a:t>
                      </a:r>
                      <a:r>
                        <a:rPr lang="zh-TW" altLang="en-US" dirty="0"/>
                        <a:t>堂課</a:t>
                      </a:r>
                      <a:r>
                        <a:rPr lang="en-US" altLang="zh-TW" dirty="0"/>
                        <a:t>")</a:t>
                      </a:r>
                    </a:p>
                    <a:p>
                      <a:r>
                        <a:rPr lang="en-US" altLang="zh-TW" dirty="0"/>
                        <a:t>bookObj2 = bookObj1</a:t>
                      </a:r>
                    </a:p>
                    <a:p>
                      <a:r>
                        <a:rPr lang="en-US" altLang="zh-TW" dirty="0"/>
                        <a:t>bookObj3 = bookObj1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print("\( bookObj1!.bookName): </a:t>
                      </a:r>
                      <a:r>
                        <a:rPr lang="zh-TW" altLang="en-US" dirty="0"/>
                        <a:t>作者是 </a:t>
                      </a:r>
                      <a:r>
                        <a:rPr lang="en-US" altLang="zh-TW" dirty="0"/>
                        <a:t>\(bookObj1!.author)")</a:t>
                      </a:r>
                    </a:p>
                    <a:p>
                      <a:r>
                        <a:rPr lang="en-US" altLang="zh-TW" dirty="0"/>
                        <a:t>print("\( bookObj2!.bookName): </a:t>
                      </a:r>
                      <a:r>
                        <a:rPr lang="zh-TW" altLang="en-US" dirty="0"/>
                        <a:t>作者是 </a:t>
                      </a:r>
                      <a:r>
                        <a:rPr lang="en-US" altLang="zh-TW" dirty="0"/>
                        <a:t>\(bookObj2!.author)")</a:t>
                      </a:r>
                    </a:p>
                    <a:p>
                      <a:r>
                        <a:rPr lang="en-US" altLang="zh-TW" dirty="0"/>
                        <a:t>print("\( bookObj3!.bookName): </a:t>
                      </a:r>
                      <a:r>
                        <a:rPr lang="zh-TW" altLang="en-US" dirty="0"/>
                        <a:t>作者是 </a:t>
                      </a:r>
                      <a:r>
                        <a:rPr lang="en-US" altLang="zh-TW" dirty="0"/>
                        <a:t>\(bookObj3!.author)")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bookObj1 = nil</a:t>
                      </a:r>
                    </a:p>
                    <a:p>
                      <a:r>
                        <a:rPr lang="en-US" altLang="zh-TW" dirty="0"/>
                        <a:t>bookObj2 = nil</a:t>
                      </a:r>
                    </a:p>
                    <a:p>
                      <a:r>
                        <a:rPr lang="en-US" altLang="zh-TW" dirty="0"/>
                        <a:t>bookObj3 = nil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01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zh-TW" b="1" dirty="0"/>
              <a:t>學會</a:t>
            </a:r>
            <a:r>
              <a:rPr lang="en-US" altLang="zh-TW" b="1" dirty="0"/>
              <a:t> Swift </a:t>
            </a:r>
            <a:r>
              <a:rPr lang="zh-CN" altLang="zh-TW" b="1" dirty="0"/>
              <a:t>程式設計的</a:t>
            </a:r>
            <a:r>
              <a:rPr lang="en-US" altLang="zh-TW" b="1" dirty="0"/>
              <a:t>21</a:t>
            </a:r>
            <a:r>
              <a:rPr lang="zh-CN" altLang="zh-TW" b="1" dirty="0"/>
              <a:t>堂課</a:t>
            </a:r>
            <a:r>
              <a:rPr lang="en-US" altLang="zh-TW" b="1" dirty="0"/>
              <a:t> : </a:t>
            </a:r>
            <a:r>
              <a:rPr lang="zh-CN" altLang="zh-TW" b="1" dirty="0"/>
              <a:t>作者是 蔡明志</a:t>
            </a:r>
            <a:endParaRPr lang="zh-TW" altLang="zh-TW" dirty="0"/>
          </a:p>
          <a:p>
            <a:pPr marL="0" indent="0">
              <a:buNone/>
            </a:pPr>
            <a:r>
              <a:rPr lang="zh-CN" altLang="zh-TW" b="1" dirty="0"/>
              <a:t>學會</a:t>
            </a:r>
            <a:r>
              <a:rPr lang="en-US" altLang="zh-TW" b="1" dirty="0"/>
              <a:t> Swift </a:t>
            </a:r>
            <a:r>
              <a:rPr lang="zh-CN" altLang="zh-TW" b="1" dirty="0"/>
              <a:t>程式設計的</a:t>
            </a:r>
            <a:r>
              <a:rPr lang="en-US" altLang="zh-TW" b="1" dirty="0"/>
              <a:t>21</a:t>
            </a:r>
            <a:r>
              <a:rPr lang="zh-CN" altLang="zh-TW" b="1" dirty="0"/>
              <a:t>堂課</a:t>
            </a:r>
            <a:r>
              <a:rPr lang="en-US" altLang="zh-TW" b="1" dirty="0"/>
              <a:t> : </a:t>
            </a:r>
            <a:r>
              <a:rPr lang="zh-CN" altLang="zh-TW" b="1" dirty="0"/>
              <a:t>作者是 蔡明志</a:t>
            </a:r>
            <a:endParaRPr lang="zh-TW" altLang="zh-TW" dirty="0"/>
          </a:p>
          <a:p>
            <a:pPr marL="0" indent="0">
              <a:buNone/>
            </a:pPr>
            <a:r>
              <a:rPr lang="zh-CN" altLang="zh-TW" b="1" dirty="0"/>
              <a:t>學會</a:t>
            </a:r>
            <a:r>
              <a:rPr lang="en-US" altLang="zh-TW" b="1" dirty="0"/>
              <a:t> Swift </a:t>
            </a:r>
            <a:r>
              <a:rPr lang="zh-CN" altLang="zh-TW" b="1" dirty="0"/>
              <a:t>程式設計的</a:t>
            </a:r>
            <a:r>
              <a:rPr lang="en-US" altLang="zh-TW" b="1" dirty="0"/>
              <a:t>21</a:t>
            </a:r>
            <a:r>
              <a:rPr lang="zh-CN" altLang="zh-TW" b="1" dirty="0"/>
              <a:t>堂課</a:t>
            </a:r>
            <a:r>
              <a:rPr lang="en-US" altLang="zh-TW" b="1" dirty="0"/>
              <a:t> : </a:t>
            </a:r>
            <a:r>
              <a:rPr lang="zh-CN" altLang="zh-TW" b="1" dirty="0"/>
              <a:t>作者是 蔡明志</a:t>
            </a:r>
            <a:endParaRPr lang="zh-TW" altLang="zh-TW" dirty="0"/>
          </a:p>
          <a:p>
            <a:pPr marL="0" indent="0">
              <a:buNone/>
            </a:pPr>
            <a:r>
              <a:rPr lang="zh-CN" altLang="zh-TW" b="1" dirty="0"/>
              <a:t>學會</a:t>
            </a:r>
            <a:r>
              <a:rPr lang="en-US" altLang="zh-TW" b="1" dirty="0"/>
              <a:t> Swift </a:t>
            </a:r>
            <a:r>
              <a:rPr lang="zh-CN" altLang="zh-TW" b="1" dirty="0"/>
              <a:t>程式設計的</a:t>
            </a:r>
            <a:r>
              <a:rPr lang="en-US" altLang="zh-TW" b="1" dirty="0"/>
              <a:t>21</a:t>
            </a:r>
            <a:r>
              <a:rPr lang="zh-CN" altLang="zh-TW" b="1" dirty="0"/>
              <a:t>堂課</a:t>
            </a:r>
            <a:r>
              <a:rPr lang="en-US" altLang="zh-TW" b="1" dirty="0"/>
              <a:t> is being </a:t>
            </a:r>
            <a:r>
              <a:rPr lang="en-US" altLang="zh-TW" b="1" dirty="0" err="1"/>
              <a:t>deinitialized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17101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13.2  </a:t>
            </a:r>
            <a:r>
              <a:rPr lang="zh-TW" altLang="zh-TW" dirty="0"/>
              <a:t>類別實例之間的強勢參考循環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當程式的一類別與另一類別相互參考時，這時彼此類別實例都握有強勢參考</a:t>
            </a:r>
            <a:r>
              <a:rPr lang="en-US" altLang="zh-TW" dirty="0"/>
              <a:t>(strong reference)</a:t>
            </a:r>
            <a:r>
              <a:rPr lang="zh-TW" altLang="zh-TW" dirty="0"/>
              <a:t>到對方，使得每一實例讓對方的實例保持活的狀態，這就是所謂的強勢參考循環</a:t>
            </a:r>
            <a:r>
              <a:rPr lang="en-US" altLang="zh-TW" dirty="0"/>
              <a:t>(strong reference cycle)</a:t>
            </a:r>
            <a:r>
              <a:rPr lang="zh-TW" altLang="zh-TW" dirty="0"/>
              <a:t>。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8626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part1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7088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strong reference</a:t>
                      </a:r>
                    </a:p>
                    <a:p>
                      <a:r>
                        <a:rPr lang="en-US" altLang="zh-TW" dirty="0"/>
                        <a:t>class Person {</a:t>
                      </a:r>
                    </a:p>
                    <a:p>
                      <a:r>
                        <a:rPr lang="en-US" altLang="zh-TW" dirty="0"/>
                        <a:t>    let name: String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(name: String)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self.name</a:t>
                      </a:r>
                      <a:r>
                        <a:rPr lang="en-US" altLang="zh-TW" dirty="0"/>
                        <a:t> = name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department: Department?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deinit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    print("\(name) is being </a:t>
                      </a:r>
                      <a:r>
                        <a:rPr lang="en-US" altLang="zh-TW" dirty="0" err="1"/>
                        <a:t>deinitialized</a:t>
                      </a:r>
                      <a:r>
                        <a:rPr lang="en-US" altLang="zh-TW" dirty="0"/>
                        <a:t>")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class Department {</a:t>
                      </a:r>
                    </a:p>
                    <a:p>
                      <a:r>
                        <a:rPr lang="en-US" altLang="zh-TW" dirty="0"/>
                        <a:t>    let </a:t>
                      </a:r>
                      <a:r>
                        <a:rPr lang="en-US" altLang="zh-TW" dirty="0" err="1"/>
                        <a:t>departName</a:t>
                      </a:r>
                      <a:r>
                        <a:rPr lang="en-US" altLang="zh-TW" dirty="0"/>
                        <a:t>: String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</a:t>
                      </a:r>
                      <a:r>
                        <a:rPr lang="en-US" altLang="zh-TW" dirty="0" err="1"/>
                        <a:t>departName</a:t>
                      </a:r>
                      <a:r>
                        <a:rPr lang="en-US" altLang="zh-TW" dirty="0"/>
                        <a:t>: String)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self.departName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departName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director: Person?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deinit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    print("Department of \(</a:t>
                      </a:r>
                      <a:r>
                        <a:rPr lang="en-US" altLang="zh-TW" dirty="0" err="1"/>
                        <a:t>departName</a:t>
                      </a:r>
                      <a:r>
                        <a:rPr lang="en-US" altLang="zh-TW" dirty="0"/>
                        <a:t>)) is being </a:t>
                      </a:r>
                      <a:r>
                        <a:rPr lang="en-US" altLang="zh-TW" dirty="0" err="1"/>
                        <a:t>deinitialized</a:t>
                      </a:r>
                      <a:r>
                        <a:rPr lang="en-US" altLang="zh-TW" dirty="0"/>
                        <a:t>")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365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part2</a:t>
            </a:r>
            <a:endParaRPr kumimoji="1"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580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peter: Person?</a:t>
                      </a:r>
                    </a:p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cs</a:t>
                      </a:r>
                      <a:r>
                        <a:rPr lang="en-US" altLang="zh-TW" dirty="0"/>
                        <a:t>: Department?</a:t>
                      </a:r>
                    </a:p>
                    <a:p>
                      <a:r>
                        <a:rPr lang="en-US" altLang="zh-TW" dirty="0"/>
                        <a:t>peter = Person(name: "Peter")</a:t>
                      </a:r>
                    </a:p>
                    <a:p>
                      <a:r>
                        <a:rPr lang="en-US" altLang="zh-TW" dirty="0" err="1"/>
                        <a:t>cs</a:t>
                      </a:r>
                      <a:r>
                        <a:rPr lang="en-US" altLang="zh-TW" dirty="0"/>
                        <a:t> = Department(</a:t>
                      </a:r>
                      <a:r>
                        <a:rPr lang="en-US" altLang="zh-TW" dirty="0" err="1"/>
                        <a:t>departName</a:t>
                      </a:r>
                      <a:r>
                        <a:rPr lang="en-US" altLang="zh-TW" dirty="0"/>
                        <a:t>: "Computer Science")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peter!.department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cs</a:t>
                      </a:r>
                      <a:endParaRPr lang="en-US" altLang="zh-TW" dirty="0"/>
                    </a:p>
                    <a:p>
                      <a:r>
                        <a:rPr lang="en-US" altLang="zh-TW" dirty="0" err="1"/>
                        <a:t>cs</a:t>
                      </a:r>
                      <a:r>
                        <a:rPr lang="en-US" altLang="zh-TW" dirty="0"/>
                        <a:t>!.director = peter</a:t>
                      </a:r>
                    </a:p>
                    <a:p>
                      <a:endParaRPr lang="en-US" altLang="zh-TW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print("\(</a:t>
                      </a:r>
                      <a:r>
                        <a:rPr lang="en-US" altLang="zh-TW" dirty="0" err="1"/>
                        <a:t>peter!.name</a:t>
                      </a:r>
                      <a:r>
                        <a:rPr lang="en-US" altLang="zh-TW" dirty="0"/>
                        <a:t>) is in \(peter!.department!.</a:t>
                      </a:r>
                      <a:r>
                        <a:rPr lang="en-US" altLang="zh-TW" dirty="0" err="1"/>
                        <a:t>departName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print("Director of \(peter!.department!.</a:t>
                      </a:r>
                      <a:r>
                        <a:rPr lang="en-US" altLang="zh-TW" dirty="0" err="1"/>
                        <a:t>departName</a:t>
                      </a:r>
                      <a:r>
                        <a:rPr lang="en-US" altLang="zh-TW" dirty="0"/>
                        <a:t>)", terminator: "")</a:t>
                      </a:r>
                    </a:p>
                    <a:p>
                      <a:r>
                        <a:rPr lang="en-US" altLang="zh-TW" dirty="0"/>
                        <a:t>print(" is \(</a:t>
                      </a:r>
                      <a:r>
                        <a:rPr lang="en-US" altLang="zh-TW" dirty="0" err="1"/>
                        <a:t>peter!.department!.director!.name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peter = nil</a:t>
                      </a:r>
                    </a:p>
                    <a:p>
                      <a:r>
                        <a:rPr lang="en-US" altLang="zh-TW" dirty="0" err="1"/>
                        <a:t>cs</a:t>
                      </a:r>
                      <a:r>
                        <a:rPr lang="en-US" altLang="zh-TW" dirty="0"/>
                        <a:t> = nil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680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Peter is in Computer Science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Director of Computer Science is Peter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6646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13.3  </a:t>
            </a:r>
            <a:r>
              <a:rPr lang="zh-TW" altLang="zh-TW" dirty="0"/>
              <a:t>解決類別實例之間強勢參考循環的方法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強勢參考循環無法啟動收尾器</a:t>
            </a:r>
            <a:r>
              <a:rPr lang="zh-TW" altLang="en-US" dirty="0"/>
              <a:t>，</a:t>
            </a:r>
            <a:r>
              <a:rPr lang="zh-TW" altLang="zh-TW" dirty="0"/>
              <a:t>所以無法回收不再使用的記憶體空間。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有二種機制可解決</a:t>
            </a:r>
            <a:r>
              <a:rPr lang="zh-TW" altLang="en-US" dirty="0"/>
              <a:t>：</a:t>
            </a:r>
            <a:r>
              <a:rPr lang="zh-TW" altLang="zh-TW" dirty="0"/>
              <a:t>計有弱勢參考</a:t>
            </a:r>
            <a:r>
              <a:rPr lang="en-US" altLang="zh-TW" dirty="0"/>
              <a:t>(weak reference)</a:t>
            </a:r>
            <a:r>
              <a:rPr lang="zh-TW" altLang="zh-TW" dirty="0"/>
              <a:t>及無主參考</a:t>
            </a:r>
            <a:r>
              <a:rPr lang="en-US" altLang="zh-TW" dirty="0"/>
              <a:t>(unowned reference)</a:t>
            </a:r>
            <a:r>
              <a:rPr lang="zh-TW" altLang="zh-TW" dirty="0"/>
              <a:t>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6725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1170</Words>
  <Application>Microsoft Office PowerPoint</Application>
  <PresentationFormat>寬螢幕</PresentationFormat>
  <Paragraphs>194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7" baseType="lpstr">
      <vt:lpstr>等线</vt:lpstr>
      <vt:lpstr>新細明體</vt:lpstr>
      <vt:lpstr>Arial</vt:lpstr>
      <vt:lpstr>Calibri</vt:lpstr>
      <vt:lpstr>Calibri Light</vt:lpstr>
      <vt:lpstr>Wingdings</vt:lpstr>
      <vt:lpstr>Office 佈景主題</vt:lpstr>
      <vt:lpstr>Ch13.自動參考計數</vt:lpstr>
      <vt:lpstr>13.1  自動參考計數如何運作 </vt:lpstr>
      <vt:lpstr>範例程式</vt:lpstr>
      <vt:lpstr>輸出結果</vt:lpstr>
      <vt:lpstr>13.2  類別實例之間的強勢參考循環 </vt:lpstr>
      <vt:lpstr>範例程式part1</vt:lpstr>
      <vt:lpstr>範例程式part2</vt:lpstr>
      <vt:lpstr>輸出結果</vt:lpstr>
      <vt:lpstr>13.3  解決類別實例之間強勢參考循環的方法 </vt:lpstr>
      <vt:lpstr>13.3.1  弱勢參考 </vt:lpstr>
      <vt:lpstr>範例程式part1</vt:lpstr>
      <vt:lpstr>範例程式part2 </vt:lpstr>
      <vt:lpstr>輸出結果</vt:lpstr>
      <vt:lpstr>13.3.2  無主參考 </vt:lpstr>
      <vt:lpstr>範例程式part1</vt:lpstr>
      <vt:lpstr>範例程式part2</vt:lpstr>
      <vt:lpstr>輸出結果</vt:lpstr>
      <vt:lpstr>13.3.3  無主參考與隱含的解開選項屬性 </vt:lpstr>
      <vt:lpstr>範例程式</vt:lpstr>
      <vt:lpstr>輸出結果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Ch13.自動參考計數</dc:title>
  <dc:creator>Microsoft Office 使用者</dc:creator>
  <cp:lastModifiedBy>tony_tsai 蔡彤孟</cp:lastModifiedBy>
  <cp:revision>20</cp:revision>
  <dcterms:created xsi:type="dcterms:W3CDTF">2018-02-21T16:35:46Z</dcterms:created>
  <dcterms:modified xsi:type="dcterms:W3CDTF">2018-02-22T07:33:44Z</dcterms:modified>
</cp:coreProperties>
</file>