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0" r:id="rId8"/>
    <p:sldId id="266" r:id="rId9"/>
    <p:sldId id="268" r:id="rId10"/>
    <p:sldId id="267" r:id="rId11"/>
    <p:sldId id="261" r:id="rId12"/>
    <p:sldId id="269" r:id="rId13"/>
    <p:sldId id="270" r:id="rId14"/>
    <p:sldId id="272" r:id="rId15"/>
    <p:sldId id="271" r:id="rId16"/>
    <p:sldId id="263" r:id="rId17"/>
    <p:sldId id="26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3"/>
  </p:normalViewPr>
  <p:slideViewPr>
    <p:cSldViewPr snapToGrid="0" snapToObjects="1">
      <p:cViewPr varScale="1">
        <p:scale>
          <a:sx n="104" d="100"/>
          <a:sy n="104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154DE4-E510-4B65-B07E-93FD19CDA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22CE72D-78D0-4A59-8053-6F4A53668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7723E61-54F9-4517-9DC1-A9ED5B467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7B26277-2468-4267-A72F-55EEF8BE1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E34D0AD-60C0-4085-A23B-17A84E1F0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99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8279DB0-55C3-48DE-AC38-D55A94676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AAA7274-1C84-45F8-99E4-4D90C2652C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900E2DA-0C68-4F75-8B92-3FA07DCA9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AF15DA4-D81B-48C1-AA82-726948069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B82C153-21EF-4362-82F3-FFC80A875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688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B87A2E97-9076-4BEC-8320-38E0367196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B5FFB0F-1B77-4885-9E14-E643305257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F70FB58-E081-4DDB-B8AB-37EBC4BF5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DC7154D-BBE6-4AA3-B82C-CB21CBC93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841ED63-6270-4248-B96B-BD2EB555C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03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1292DB3-7B9C-4C8D-AF63-4586CBD51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442154F-92A7-48B9-9463-60A5BC9F7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5E3AB3B-1748-4203-8F29-5414AF2C3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EA809C5-FA12-4AD4-871E-99CCB715C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F7383F7-22A8-402F-82F6-9DAF2352C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04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3E3C38-16DD-4F4E-846A-4AF93F665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A7E88B4-C999-4FE4-882F-0FD43E6F8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035BF42-F36D-4475-A680-D71EDC81A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178B22A-AF1D-4E42-95D4-ECCEA8FEE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E4835F9-07CA-406C-AEB7-5695612D4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653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266D132-C2A1-44BC-AD33-584544580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41D7225-639B-4F17-93A4-0F2F683CE2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BCD8D95-6533-420B-828D-6937087FD1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12082CF-ED9E-49B6-9FBB-278402A6C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A31B5B1-907F-43E1-96F4-5CC66943C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7AF15F6-ABE0-49CB-85A8-C140372E2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55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F9D7F2-A92C-4295-B8D0-C01E5021B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B63EA5A-8C68-46E2-917F-8EB3B235F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1CF90D8-F8A2-40AD-ACCF-DD93BF1ED8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CAFDFB1-9543-45ED-81BC-8C37EC2640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FB9530A-CA16-4FF3-AC58-B884615F7F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11CB38F-D2A4-49E3-A325-9FD31BF6F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D9BDE33-B7CA-4BD6-9AA9-B45A531A0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A307ABC0-4710-4935-B3B9-73F8C25F7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96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47C317-A16F-4904-98AC-1307DA51D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7B482B8-BCD4-4BEF-9D06-D0A6AD65D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DDC2DCF-BE31-4597-A55C-D47868D9A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471F3A5B-995F-4CD6-BD4F-B00239B6B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49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00C4E17F-F031-43A0-A132-800FE8915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3DE26E1-AAC5-4C3C-9C66-A0BEE14EE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80D4C4F-3D11-4385-991F-9CFCFFAB6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4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2F98FA7-EF71-4F4D-ACED-CC67C7BF3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4424905-7D02-40BC-A46F-F2BD4DE5E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C4BA044-8CD2-4282-9D1B-A861630DE7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A3D9232-265C-4F2D-A601-69CCBD733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E1FA06A-BE98-47A0-BCA9-7072EF297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527B098-B0CB-4246-9D2A-DB24749AF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402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B41EBC-F3A8-4D97-9293-F5E266D03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D5146E0-3A07-4E06-8CBF-C5A6B5C5B7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EA59F40-43D0-4D67-BF71-5ABD51D240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D13B507-29CA-46BB-BC3E-32A68F507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4A1DC52-9CEF-4BA5-AD40-C50C50369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A3B958F-F695-498E-83F1-1C1C7162E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541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5E956CAC-9CDA-4F09-932C-A97528AF2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BA62834-BDD6-4BF5-8946-8D4F9D9FE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5ACA6B6-6215-49E3-A99A-F1CA3DB10B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0B93816-253C-404D-9FC1-251B0B0062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DF9D968-F0C4-49EB-9676-33369F7373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703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TW" dirty="0"/>
              <a:t>Ch11.</a:t>
            </a:r>
            <a:r>
              <a:rPr kumimoji="1" lang="zh-TW" altLang="en-US" dirty="0"/>
              <a:t> 繼承</a:t>
            </a:r>
          </a:p>
        </p:txBody>
      </p:sp>
    </p:spTree>
    <p:extLst>
      <p:ext uri="{BB962C8B-B14F-4D97-AF65-F5344CB8AC3E}">
        <p14:creationId xmlns:p14="http://schemas.microsoft.com/office/powerpoint/2010/main" val="99207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x=20, y=20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radius: 10.0</a:t>
            </a:r>
            <a:endParaRPr lang="zh-TW" altLang="zh-TW" dirty="0"/>
          </a:p>
          <a:p>
            <a:pPr marL="0" indent="0">
              <a:buNone/>
            </a:pPr>
            <a:r>
              <a:rPr lang="zh-CN" altLang="zh-TW" dirty="0"/>
              <a:t>圓面積</a:t>
            </a:r>
            <a:r>
              <a:rPr lang="en-US" altLang="zh-TW" b="1" dirty="0"/>
              <a:t>: 314.159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7823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11.3.2  </a:t>
            </a:r>
            <a:r>
              <a:rPr lang="zh-TW" altLang="zh-TW" dirty="0"/>
              <a:t>覆蓋存取的屬性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除了在子類別可以覆蓋繼承的父類別之方法外，也可以覆蓋繼承父類別的屬性。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00823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  <a:r>
              <a:rPr kumimoji="1" lang="en-US" altLang="zh-TW" dirty="0"/>
              <a:t>part1</a:t>
            </a:r>
            <a:endParaRPr kumimoji="1"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736948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mr-IN" altLang="zh-TW" dirty="0"/>
                        <a:t>// </a:t>
                      </a:r>
                      <a:r>
                        <a:rPr lang="mr-IN" altLang="zh-TW" dirty="0" err="1"/>
                        <a:t>override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getter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and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setter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property</a:t>
                      </a:r>
                      <a:endParaRPr lang="mr-IN" altLang="zh-TW" dirty="0"/>
                    </a:p>
                    <a:p>
                      <a:r>
                        <a:rPr lang="mr-IN" altLang="zh-TW" dirty="0" err="1"/>
                        <a:t>class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Point</a:t>
                      </a:r>
                      <a:r>
                        <a:rPr lang="mr-IN" altLang="zh-TW" dirty="0"/>
                        <a:t> {</a:t>
                      </a:r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var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x</a:t>
                      </a:r>
                      <a:r>
                        <a:rPr lang="mr-IN" altLang="zh-TW" dirty="0"/>
                        <a:t>: </a:t>
                      </a:r>
                      <a:r>
                        <a:rPr lang="mr-IN" altLang="zh-TW" dirty="0" err="1"/>
                        <a:t>Int</a:t>
                      </a:r>
                      <a:endParaRPr lang="mr-IN" altLang="zh-TW" dirty="0"/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var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y</a:t>
                      </a:r>
                      <a:r>
                        <a:rPr lang="mr-IN" altLang="zh-TW" dirty="0"/>
                        <a:t>: </a:t>
                      </a:r>
                      <a:r>
                        <a:rPr lang="mr-IN" altLang="zh-TW" dirty="0" err="1"/>
                        <a:t>Int</a:t>
                      </a:r>
                      <a:endParaRPr lang="mr-IN" altLang="zh-TW" dirty="0"/>
                    </a:p>
                    <a:p>
                      <a:endParaRPr lang="mr-IN" altLang="zh-TW" dirty="0"/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func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setData</a:t>
                      </a:r>
                      <a:r>
                        <a:rPr lang="mr-IN" altLang="zh-TW" dirty="0"/>
                        <a:t>(</a:t>
                      </a:r>
                      <a:r>
                        <a:rPr lang="mr-IN" altLang="zh-TW" dirty="0" err="1"/>
                        <a:t>a</a:t>
                      </a:r>
                      <a:r>
                        <a:rPr lang="mr-IN" altLang="zh-TW" dirty="0"/>
                        <a:t>: </a:t>
                      </a:r>
                      <a:r>
                        <a:rPr lang="mr-IN" altLang="zh-TW" dirty="0" err="1"/>
                        <a:t>Int</a:t>
                      </a:r>
                      <a:r>
                        <a:rPr lang="mr-IN" altLang="zh-TW" dirty="0"/>
                        <a:t>, </a:t>
                      </a:r>
                      <a:r>
                        <a:rPr lang="mr-IN" altLang="zh-TW" dirty="0" err="1"/>
                        <a:t>b</a:t>
                      </a:r>
                      <a:r>
                        <a:rPr lang="mr-IN" altLang="zh-TW" dirty="0"/>
                        <a:t>: </a:t>
                      </a:r>
                      <a:r>
                        <a:rPr lang="mr-IN" altLang="zh-TW" dirty="0" err="1"/>
                        <a:t>Int</a:t>
                      </a:r>
                      <a:r>
                        <a:rPr lang="mr-IN" altLang="zh-TW" dirty="0"/>
                        <a:t>) {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x</a:t>
                      </a:r>
                      <a:r>
                        <a:rPr lang="mr-IN" altLang="zh-TW" dirty="0"/>
                        <a:t> = </a:t>
                      </a:r>
                      <a:r>
                        <a:rPr lang="mr-IN" altLang="zh-TW" dirty="0" err="1"/>
                        <a:t>a</a:t>
                      </a:r>
                      <a:endParaRPr lang="mr-IN" altLang="zh-TW" dirty="0"/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y</a:t>
                      </a:r>
                      <a:r>
                        <a:rPr lang="mr-IN" altLang="zh-TW" dirty="0"/>
                        <a:t> = </a:t>
                      </a:r>
                      <a:r>
                        <a:rPr lang="mr-IN" altLang="zh-TW" dirty="0" err="1"/>
                        <a:t>b</a:t>
                      </a:r>
                      <a:endParaRPr lang="mr-IN" altLang="zh-TW" dirty="0"/>
                    </a:p>
                    <a:p>
                      <a:r>
                        <a:rPr lang="mr-IN" altLang="zh-TW" dirty="0"/>
                        <a:t>    }</a:t>
                      </a:r>
                    </a:p>
                    <a:p>
                      <a:endParaRPr lang="mr-IN" altLang="zh-TW" dirty="0"/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func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printData</a:t>
                      </a:r>
                      <a:r>
                        <a:rPr lang="mr-IN" altLang="zh-TW" dirty="0"/>
                        <a:t>() {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</a:t>
                      </a:r>
                      <a:r>
                        <a:rPr lang="mr-IN" altLang="zh-TW" dirty="0" err="1"/>
                        <a:t>x</a:t>
                      </a:r>
                      <a:r>
                        <a:rPr lang="mr-IN" altLang="zh-TW" dirty="0"/>
                        <a:t>=\(</a:t>
                      </a:r>
                      <a:r>
                        <a:rPr lang="mr-IN" altLang="zh-TW" dirty="0" err="1"/>
                        <a:t>x</a:t>
                      </a:r>
                      <a:r>
                        <a:rPr lang="mr-IN" altLang="zh-TW" dirty="0"/>
                        <a:t>), </a:t>
                      </a:r>
                      <a:r>
                        <a:rPr lang="mr-IN" altLang="zh-TW" dirty="0" err="1"/>
                        <a:t>y</a:t>
                      </a:r>
                      <a:r>
                        <a:rPr lang="mr-IN" altLang="zh-TW" dirty="0"/>
                        <a:t>=\(</a:t>
                      </a:r>
                      <a:r>
                        <a:rPr lang="mr-IN" altLang="zh-TW" dirty="0" err="1"/>
                        <a:t>y</a:t>
                      </a:r>
                      <a:r>
                        <a:rPr lang="mr-IN" altLang="zh-TW" dirty="0"/>
                        <a:t>)")</a:t>
                      </a:r>
                    </a:p>
                    <a:p>
                      <a:r>
                        <a:rPr lang="mr-IN" altLang="zh-TW" dirty="0"/>
                        <a:t>    }</a:t>
                      </a:r>
                    </a:p>
                    <a:p>
                      <a:endParaRPr lang="mr-IN" altLang="zh-TW" dirty="0"/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init</a:t>
                      </a:r>
                      <a:r>
                        <a:rPr lang="mr-IN" altLang="zh-TW" dirty="0"/>
                        <a:t>() {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x</a:t>
                      </a:r>
                      <a:r>
                        <a:rPr lang="mr-IN" altLang="zh-TW" dirty="0"/>
                        <a:t> = 0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y</a:t>
                      </a:r>
                      <a:r>
                        <a:rPr lang="mr-IN" altLang="zh-TW" dirty="0"/>
                        <a:t> = 0</a:t>
                      </a:r>
                    </a:p>
                    <a:p>
                      <a:r>
                        <a:rPr lang="mr-IN" altLang="zh-TW" dirty="0"/>
                        <a:t>    }</a:t>
                      </a:r>
                    </a:p>
                    <a:p>
                      <a:r>
                        <a:rPr lang="mr-IN" altLang="zh-TW" dirty="0"/>
                        <a:t>}</a:t>
                      </a:r>
                    </a:p>
                    <a:p>
                      <a:endParaRPr lang="mr-IN" altLang="zh-TW" dirty="0"/>
                    </a:p>
                    <a:p>
                      <a:r>
                        <a:rPr lang="mr-IN" altLang="zh-TW" dirty="0" err="1"/>
                        <a:t>class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Circle</a:t>
                      </a:r>
                      <a:r>
                        <a:rPr lang="mr-IN" altLang="zh-TW" dirty="0"/>
                        <a:t>: </a:t>
                      </a:r>
                      <a:r>
                        <a:rPr lang="mr-IN" altLang="zh-TW" dirty="0" err="1"/>
                        <a:t>Point</a:t>
                      </a:r>
                      <a:r>
                        <a:rPr lang="mr-IN" altLang="zh-TW" dirty="0"/>
                        <a:t> {</a:t>
                      </a:r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var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radius</a:t>
                      </a:r>
                      <a:r>
                        <a:rPr lang="mr-IN" altLang="zh-TW" dirty="0"/>
                        <a:t>: </a:t>
                      </a:r>
                      <a:r>
                        <a:rPr lang="mr-IN" altLang="zh-TW" dirty="0" err="1"/>
                        <a:t>Double</a:t>
                      </a:r>
                      <a:endParaRPr lang="mr-IN" altLang="zh-TW" dirty="0"/>
                    </a:p>
                    <a:p>
                      <a:endParaRPr lang="mr-IN" altLang="zh-TW" dirty="0"/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override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init</a:t>
                      </a:r>
                      <a:r>
                        <a:rPr lang="mr-IN" altLang="zh-TW" dirty="0"/>
                        <a:t>() {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radius</a:t>
                      </a:r>
                      <a:r>
                        <a:rPr lang="mr-IN" altLang="zh-TW" dirty="0"/>
                        <a:t> = 10.0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super.init</a:t>
                      </a:r>
                      <a:r>
                        <a:rPr lang="mr-IN" altLang="zh-TW" dirty="0"/>
                        <a:t>()</a:t>
                      </a:r>
                    </a:p>
                    <a:p>
                      <a:r>
                        <a:rPr lang="mr-IN" altLang="zh-TW" dirty="0"/>
                        <a:t>    }</a:t>
                      </a:r>
                    </a:p>
                    <a:p>
                      <a:endParaRPr lang="mr-IN" altLang="zh-TW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91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  <a:r>
              <a:rPr kumimoji="1" lang="en-US" altLang="zh-TW" dirty="0"/>
              <a:t>part2</a:t>
            </a:r>
            <a:endParaRPr kumimoji="1"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259362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mr-IN" altLang="zh-TW"/>
                        <a:t> override func printData() {</a:t>
                      </a:r>
                    </a:p>
                    <a:p>
                      <a:r>
                        <a:rPr lang="mr-IN" altLang="zh-TW"/>
                        <a:t>        super.printData()</a:t>
                      </a:r>
                    </a:p>
                    <a:p>
                      <a:r>
                        <a:rPr lang="mr-IN" altLang="zh-TW"/>
                        <a:t>        print("radius: \(radius)")</a:t>
                      </a:r>
                    </a:p>
                    <a:p>
                      <a:r>
                        <a:rPr lang="mr-IN" altLang="zh-TW"/>
                        <a:t>    }</a:t>
                      </a:r>
                    </a:p>
                    <a:p>
                      <a:endParaRPr lang="mr-IN" altLang="zh-TW"/>
                    </a:p>
                    <a:p>
                      <a:r>
                        <a:rPr lang="mr-IN" altLang="zh-TW"/>
                        <a:t>    func getArea() -&gt; Double {</a:t>
                      </a:r>
                    </a:p>
                    <a:p>
                      <a:r>
                        <a:rPr lang="mr-IN" altLang="zh-TW"/>
                        <a:t>        return radius * radius * 3.14159</a:t>
                      </a:r>
                    </a:p>
                    <a:p>
                      <a:r>
                        <a:rPr lang="mr-IN" altLang="zh-TW"/>
                        <a:t>    }</a:t>
                      </a:r>
                    </a:p>
                    <a:p>
                      <a:endParaRPr lang="mr-IN" altLang="zh-TW"/>
                    </a:p>
                    <a:p>
                      <a:r>
                        <a:rPr lang="mr-IN" altLang="zh-TW"/>
                        <a:t>    func printArea() {</a:t>
                      </a:r>
                    </a:p>
                    <a:p>
                      <a:r>
                        <a:rPr lang="mr-IN" altLang="zh-TW"/>
                        <a:t>        print("</a:t>
                      </a:r>
                      <a:r>
                        <a:rPr lang="zh-TW" altLang="mr-IN"/>
                        <a:t>圓面積</a:t>
                      </a:r>
                      <a:r>
                        <a:rPr lang="mr-IN" altLang="zh-TW"/>
                        <a:t>: \(getArea())")</a:t>
                      </a:r>
                    </a:p>
                    <a:p>
                      <a:r>
                        <a:rPr lang="mr-IN" altLang="zh-TW"/>
                        <a:t>    }</a:t>
                      </a:r>
                    </a:p>
                    <a:p>
                      <a:r>
                        <a:rPr lang="mr-IN" altLang="zh-TW"/>
                        <a:t>}</a:t>
                      </a:r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endParaRPr lang="mr-IN" altLang="zh-TW" dirty="0"/>
                    </a:p>
                    <a:p>
                      <a:r>
                        <a:rPr lang="mr-IN" altLang="zh-TW" dirty="0" err="1"/>
                        <a:t>class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limitedCircle</a:t>
                      </a:r>
                      <a:r>
                        <a:rPr lang="mr-IN" altLang="zh-TW" dirty="0"/>
                        <a:t>: </a:t>
                      </a:r>
                      <a:r>
                        <a:rPr lang="mr-IN" altLang="zh-TW" dirty="0" err="1"/>
                        <a:t>Circle</a:t>
                      </a:r>
                      <a:r>
                        <a:rPr lang="mr-IN" altLang="zh-TW" dirty="0"/>
                        <a:t> {</a:t>
                      </a:r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override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var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radius</a:t>
                      </a:r>
                      <a:r>
                        <a:rPr lang="mr-IN" altLang="zh-TW" dirty="0"/>
                        <a:t>: </a:t>
                      </a:r>
                      <a:r>
                        <a:rPr lang="mr-IN" altLang="zh-TW" dirty="0" err="1"/>
                        <a:t>Double</a:t>
                      </a:r>
                      <a:r>
                        <a:rPr lang="mr-IN" altLang="zh-TW" dirty="0"/>
                        <a:t> {</a:t>
                      </a:r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get</a:t>
                      </a:r>
                      <a:r>
                        <a:rPr lang="mr-IN" altLang="zh-TW" dirty="0"/>
                        <a:t> {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return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super.radius</a:t>
                      </a:r>
                      <a:endParaRPr lang="mr-IN" altLang="zh-TW" dirty="0"/>
                    </a:p>
                    <a:p>
                      <a:r>
                        <a:rPr lang="mr-IN" altLang="zh-TW" dirty="0"/>
                        <a:t>    }</a:t>
                      </a:r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set</a:t>
                      </a:r>
                      <a:r>
                        <a:rPr lang="mr-IN" altLang="zh-TW" dirty="0"/>
                        <a:t> {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super.radius</a:t>
                      </a:r>
                      <a:r>
                        <a:rPr lang="mr-IN" altLang="zh-TW" dirty="0"/>
                        <a:t> = </a:t>
                      </a:r>
                      <a:r>
                        <a:rPr lang="mr-IN" altLang="zh-TW" dirty="0" err="1"/>
                        <a:t>min</a:t>
                      </a:r>
                      <a:r>
                        <a:rPr lang="mr-IN" altLang="zh-TW" dirty="0"/>
                        <a:t>(</a:t>
                      </a:r>
                      <a:r>
                        <a:rPr lang="mr-IN" altLang="zh-TW" dirty="0" err="1"/>
                        <a:t>newValue</a:t>
                      </a:r>
                      <a:r>
                        <a:rPr lang="mr-IN" altLang="zh-TW" dirty="0"/>
                        <a:t>, 100)</a:t>
                      </a:r>
                    </a:p>
                    <a:p>
                      <a:r>
                        <a:rPr lang="mr-IN" altLang="zh-TW" dirty="0"/>
                        <a:t>    }</a:t>
                      </a:r>
                    </a:p>
                    <a:p>
                      <a:r>
                        <a:rPr lang="mr-IN" altLang="zh-TW" dirty="0"/>
                        <a:t>    }</a:t>
                      </a:r>
                    </a:p>
                    <a:p>
                      <a:r>
                        <a:rPr lang="mr-IN" altLang="zh-TW" dirty="0"/>
                        <a:t>}</a:t>
                      </a:r>
                      <a:endParaRPr lang="zh-TW" altLang="en-US" dirty="0"/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3134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  <a:r>
              <a:rPr kumimoji="1" lang="en-US" altLang="zh-TW" dirty="0"/>
              <a:t>part3</a:t>
            </a:r>
            <a:endParaRPr kumimoji="1"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603095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/>
                        <a:t>let limitedObject = limitedCircle()</a:t>
                      </a:r>
                    </a:p>
                    <a:p>
                      <a:r>
                        <a:rPr lang="en-US" altLang="zh-TW"/>
                        <a:t>limitedObject.setData(a: 30, b: 30)</a:t>
                      </a:r>
                    </a:p>
                    <a:p>
                      <a:r>
                        <a:rPr lang="en-US" altLang="zh-TW"/>
                        <a:t>limitedObject.printData()</a:t>
                      </a:r>
                    </a:p>
                    <a:p>
                      <a:r>
                        <a:rPr lang="en-US" altLang="zh-TW"/>
                        <a:t>limitedObject.radius = 120</a:t>
                      </a:r>
                    </a:p>
                    <a:p>
                      <a:r>
                        <a:rPr lang="en-US" altLang="zh-TW"/>
                        <a:t>print("Limited circle's radius: \(limitedObject.radius)")</a:t>
                      </a:r>
                    </a:p>
                    <a:p>
                      <a:r>
                        <a:rPr lang="en-US" altLang="zh-TW"/>
                        <a:t>print("")</a:t>
                      </a:r>
                    </a:p>
                    <a:p>
                      <a:endParaRPr lang="en-US" altLang="zh-TW"/>
                    </a:p>
                    <a:p>
                      <a:r>
                        <a:rPr lang="en-US" altLang="zh-TW"/>
                        <a:t>limitedObject.setData(a: 20, b: 40)</a:t>
                      </a:r>
                    </a:p>
                    <a:p>
                      <a:r>
                        <a:rPr lang="en-US" altLang="zh-TW"/>
                        <a:t>limitedObject.printData()</a:t>
                      </a:r>
                    </a:p>
                    <a:p>
                      <a:r>
                        <a:rPr lang="en-US" altLang="zh-TW"/>
                        <a:t>limitedObject.radius = 60</a:t>
                      </a:r>
                    </a:p>
                    <a:p>
                      <a:r>
                        <a:rPr lang="en-US" altLang="zh-TW"/>
                        <a:t>print("Limited circle's radius: \(limitedObject.radius)")</a:t>
                      </a:r>
                    </a:p>
                    <a:p>
                      <a:endParaRPr lang="mr-IN" altLang="zh-TW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840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x=30, y=30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radius: 10.0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Limited circle's radius: 100.0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79452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11.3.3  </a:t>
            </a:r>
            <a:r>
              <a:rPr lang="zh-TW" altLang="zh-TW" dirty="0"/>
              <a:t>覆蓋屬性的觀察者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接下來討論如何覆蓋屬性的觀察者。此次我們定義一新的類別</a:t>
            </a:r>
            <a:r>
              <a:rPr lang="en-US" altLang="zh-TW" dirty="0"/>
              <a:t>Cylinder</a:t>
            </a:r>
            <a:r>
              <a:rPr lang="zh-TW" altLang="zh-TW" dirty="0"/>
              <a:t>。它的父類別是</a:t>
            </a:r>
            <a:r>
              <a:rPr lang="en-US" altLang="zh-TW" dirty="0"/>
              <a:t>Circle</a:t>
            </a:r>
            <a:r>
              <a:rPr lang="zh-TW" altLang="zh-TW" dirty="0"/>
              <a:t>類別。在</a:t>
            </a:r>
            <a:r>
              <a:rPr lang="en-US" altLang="zh-TW" dirty="0"/>
              <a:t>Cylinder</a:t>
            </a:r>
            <a:r>
              <a:rPr lang="zh-TW" altLang="zh-TW" dirty="0"/>
              <a:t>類別中覆蓋了屬性的觀察者</a:t>
            </a:r>
            <a:r>
              <a:rPr lang="en-US" altLang="zh-TW" dirty="0" err="1"/>
              <a:t>didSet</a:t>
            </a:r>
            <a:r>
              <a:rPr lang="zh-TW" altLang="zh-TW" dirty="0"/>
              <a:t>以及</a:t>
            </a:r>
            <a:r>
              <a:rPr lang="en-US" altLang="zh-TW" dirty="0" err="1"/>
              <a:t>printData</a:t>
            </a:r>
            <a:r>
              <a:rPr lang="zh-TW" altLang="zh-TW" dirty="0"/>
              <a:t>方法。利用覆蓋的屬性以計算圓柱體的高度。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477002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  <a:r>
              <a:rPr kumimoji="1" lang="en-US" altLang="zh-TW" dirty="0"/>
              <a:t>part1</a:t>
            </a:r>
            <a:endParaRPr kumimoji="1"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231036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mr-IN" altLang="zh-TW" dirty="0"/>
                        <a:t>// </a:t>
                      </a:r>
                      <a:r>
                        <a:rPr lang="mr-IN" altLang="zh-TW" dirty="0" err="1"/>
                        <a:t>override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property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observers</a:t>
                      </a:r>
                      <a:endParaRPr lang="mr-IN" altLang="zh-TW" dirty="0"/>
                    </a:p>
                    <a:p>
                      <a:r>
                        <a:rPr lang="mr-IN" altLang="zh-TW" dirty="0" err="1"/>
                        <a:t>class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Point</a:t>
                      </a:r>
                      <a:r>
                        <a:rPr lang="mr-IN" altLang="zh-TW" dirty="0"/>
                        <a:t> {</a:t>
                      </a:r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var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x</a:t>
                      </a:r>
                      <a:r>
                        <a:rPr lang="mr-IN" altLang="zh-TW" dirty="0"/>
                        <a:t>: </a:t>
                      </a:r>
                      <a:r>
                        <a:rPr lang="mr-IN" altLang="zh-TW" dirty="0" err="1"/>
                        <a:t>Int</a:t>
                      </a:r>
                      <a:endParaRPr lang="mr-IN" altLang="zh-TW" dirty="0"/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var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y</a:t>
                      </a:r>
                      <a:r>
                        <a:rPr lang="mr-IN" altLang="zh-TW" dirty="0"/>
                        <a:t>: </a:t>
                      </a:r>
                      <a:r>
                        <a:rPr lang="mr-IN" altLang="zh-TW" dirty="0" err="1"/>
                        <a:t>Int</a:t>
                      </a:r>
                      <a:endParaRPr lang="mr-IN" altLang="zh-TW" dirty="0"/>
                    </a:p>
                    <a:p>
                      <a:endParaRPr lang="mr-IN" altLang="zh-TW" dirty="0"/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func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setData</a:t>
                      </a:r>
                      <a:r>
                        <a:rPr lang="mr-IN" altLang="zh-TW" dirty="0"/>
                        <a:t>(</a:t>
                      </a:r>
                      <a:r>
                        <a:rPr lang="mr-IN" altLang="zh-TW" dirty="0" err="1"/>
                        <a:t>a</a:t>
                      </a:r>
                      <a:r>
                        <a:rPr lang="mr-IN" altLang="zh-TW" dirty="0"/>
                        <a:t>: </a:t>
                      </a:r>
                      <a:r>
                        <a:rPr lang="mr-IN" altLang="zh-TW" dirty="0" err="1"/>
                        <a:t>Int</a:t>
                      </a:r>
                      <a:r>
                        <a:rPr lang="mr-IN" altLang="zh-TW" dirty="0"/>
                        <a:t>, </a:t>
                      </a:r>
                      <a:r>
                        <a:rPr lang="mr-IN" altLang="zh-TW" dirty="0" err="1"/>
                        <a:t>b</a:t>
                      </a:r>
                      <a:r>
                        <a:rPr lang="mr-IN" altLang="zh-TW" dirty="0"/>
                        <a:t>: </a:t>
                      </a:r>
                      <a:r>
                        <a:rPr lang="mr-IN" altLang="zh-TW" dirty="0" err="1"/>
                        <a:t>Int</a:t>
                      </a:r>
                      <a:r>
                        <a:rPr lang="mr-IN" altLang="zh-TW" dirty="0"/>
                        <a:t>) {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x</a:t>
                      </a:r>
                      <a:r>
                        <a:rPr lang="mr-IN" altLang="zh-TW" dirty="0"/>
                        <a:t> = </a:t>
                      </a:r>
                      <a:r>
                        <a:rPr lang="mr-IN" altLang="zh-TW" dirty="0" err="1"/>
                        <a:t>a</a:t>
                      </a:r>
                      <a:endParaRPr lang="mr-IN" altLang="zh-TW" dirty="0"/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y</a:t>
                      </a:r>
                      <a:r>
                        <a:rPr lang="mr-IN" altLang="zh-TW" dirty="0"/>
                        <a:t> = </a:t>
                      </a:r>
                      <a:r>
                        <a:rPr lang="mr-IN" altLang="zh-TW" dirty="0" err="1"/>
                        <a:t>b</a:t>
                      </a:r>
                      <a:endParaRPr lang="mr-IN" altLang="zh-TW" dirty="0"/>
                    </a:p>
                    <a:p>
                      <a:r>
                        <a:rPr lang="mr-IN" altLang="zh-TW" dirty="0"/>
                        <a:t>    }</a:t>
                      </a:r>
                    </a:p>
                    <a:p>
                      <a:endParaRPr lang="mr-IN" altLang="zh-TW" dirty="0"/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func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printData</a:t>
                      </a:r>
                      <a:r>
                        <a:rPr lang="mr-IN" altLang="zh-TW" dirty="0"/>
                        <a:t>() {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</a:t>
                      </a:r>
                      <a:r>
                        <a:rPr lang="mr-IN" altLang="zh-TW" dirty="0" err="1"/>
                        <a:t>x</a:t>
                      </a:r>
                      <a:r>
                        <a:rPr lang="mr-IN" altLang="zh-TW" dirty="0"/>
                        <a:t>=\(</a:t>
                      </a:r>
                      <a:r>
                        <a:rPr lang="mr-IN" altLang="zh-TW" dirty="0" err="1"/>
                        <a:t>x</a:t>
                      </a:r>
                      <a:r>
                        <a:rPr lang="mr-IN" altLang="zh-TW" dirty="0"/>
                        <a:t>), </a:t>
                      </a:r>
                      <a:r>
                        <a:rPr lang="mr-IN" altLang="zh-TW" dirty="0" err="1"/>
                        <a:t>y</a:t>
                      </a:r>
                      <a:r>
                        <a:rPr lang="mr-IN" altLang="zh-TW" dirty="0"/>
                        <a:t>=\(</a:t>
                      </a:r>
                      <a:r>
                        <a:rPr lang="mr-IN" altLang="zh-TW" dirty="0" err="1"/>
                        <a:t>y</a:t>
                      </a:r>
                      <a:r>
                        <a:rPr lang="mr-IN" altLang="zh-TW" dirty="0"/>
                        <a:t>)")</a:t>
                      </a:r>
                    </a:p>
                    <a:p>
                      <a:r>
                        <a:rPr lang="mr-IN" altLang="zh-TW" dirty="0"/>
                        <a:t>    }</a:t>
                      </a:r>
                    </a:p>
                    <a:p>
                      <a:endParaRPr lang="mr-IN" altLang="zh-TW" dirty="0"/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init</a:t>
                      </a:r>
                      <a:r>
                        <a:rPr lang="mr-IN" altLang="zh-TW" dirty="0"/>
                        <a:t>() {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x</a:t>
                      </a:r>
                      <a:r>
                        <a:rPr lang="mr-IN" altLang="zh-TW" dirty="0"/>
                        <a:t> = 0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y</a:t>
                      </a:r>
                      <a:r>
                        <a:rPr lang="mr-IN" altLang="zh-TW" dirty="0"/>
                        <a:t> = 0</a:t>
                      </a:r>
                    </a:p>
                    <a:p>
                      <a:r>
                        <a:rPr lang="mr-IN" altLang="zh-TW" dirty="0"/>
                        <a:t>    }</a:t>
                      </a:r>
                    </a:p>
                    <a:p>
                      <a:r>
                        <a:rPr lang="mr-IN" altLang="zh-TW" dirty="0"/>
                        <a:t>}</a:t>
                      </a:r>
                    </a:p>
                    <a:p>
                      <a:endParaRPr lang="mr-IN" altLang="zh-TW" dirty="0"/>
                    </a:p>
                    <a:p>
                      <a:r>
                        <a:rPr lang="mr-IN" altLang="zh-TW" dirty="0" err="1"/>
                        <a:t>class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Circle</a:t>
                      </a:r>
                      <a:r>
                        <a:rPr lang="mr-IN" altLang="zh-TW" dirty="0"/>
                        <a:t>: </a:t>
                      </a:r>
                      <a:r>
                        <a:rPr lang="mr-IN" altLang="zh-TW" dirty="0" err="1"/>
                        <a:t>Point</a:t>
                      </a:r>
                      <a:r>
                        <a:rPr lang="mr-IN" altLang="zh-TW" dirty="0"/>
                        <a:t> {</a:t>
                      </a:r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var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radius</a:t>
                      </a:r>
                      <a:r>
                        <a:rPr lang="mr-IN" altLang="zh-TW" dirty="0"/>
                        <a:t>: </a:t>
                      </a:r>
                      <a:r>
                        <a:rPr lang="mr-IN" altLang="zh-TW" dirty="0" err="1"/>
                        <a:t>Double</a:t>
                      </a:r>
                      <a:endParaRPr lang="mr-IN" altLang="zh-TW" dirty="0"/>
                    </a:p>
                    <a:p>
                      <a:endParaRPr lang="mr-IN" altLang="zh-TW" dirty="0"/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override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init</a:t>
                      </a:r>
                      <a:r>
                        <a:rPr lang="mr-IN" altLang="zh-TW" dirty="0"/>
                        <a:t>() {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radius</a:t>
                      </a:r>
                      <a:r>
                        <a:rPr lang="mr-IN" altLang="zh-TW" dirty="0"/>
                        <a:t> = 10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super.init</a:t>
                      </a:r>
                      <a:r>
                        <a:rPr lang="mr-IN" altLang="zh-TW" dirty="0"/>
                        <a:t>()</a:t>
                      </a:r>
                    </a:p>
                    <a:p>
                      <a:r>
                        <a:rPr lang="mr-IN" altLang="zh-TW" dirty="0"/>
                        <a:t>    }</a:t>
                      </a:r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0776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  <a:r>
              <a:rPr kumimoji="1" lang="en-US" altLang="zh-TW" dirty="0"/>
              <a:t>part2</a:t>
            </a:r>
            <a:endParaRPr kumimoji="1"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90551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override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func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printData</a:t>
                      </a:r>
                      <a:r>
                        <a:rPr lang="mr-IN" altLang="zh-TW" dirty="0"/>
                        <a:t>() {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super.printData</a:t>
                      </a:r>
                      <a:r>
                        <a:rPr lang="mr-IN" altLang="zh-TW" dirty="0"/>
                        <a:t>()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</a:t>
                      </a:r>
                      <a:r>
                        <a:rPr lang="mr-IN" altLang="zh-TW" dirty="0" err="1"/>
                        <a:t>radius</a:t>
                      </a:r>
                      <a:r>
                        <a:rPr lang="mr-IN" altLang="zh-TW" dirty="0"/>
                        <a:t>: \(</a:t>
                      </a:r>
                      <a:r>
                        <a:rPr lang="mr-IN" altLang="zh-TW" dirty="0" err="1"/>
                        <a:t>radius</a:t>
                      </a:r>
                      <a:r>
                        <a:rPr lang="mr-IN" altLang="zh-TW" dirty="0"/>
                        <a:t>)")</a:t>
                      </a:r>
                    </a:p>
                    <a:p>
                      <a:r>
                        <a:rPr lang="mr-IN" altLang="zh-TW" dirty="0"/>
                        <a:t>    }</a:t>
                      </a:r>
                    </a:p>
                    <a:p>
                      <a:endParaRPr lang="mr-IN" altLang="zh-TW" dirty="0"/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func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getArea</a:t>
                      </a:r>
                      <a:r>
                        <a:rPr lang="mr-IN" altLang="zh-TW" dirty="0"/>
                        <a:t>() -&gt;</a:t>
                      </a:r>
                      <a:r>
                        <a:rPr lang="mr-IN" altLang="zh-TW" dirty="0" err="1"/>
                        <a:t>Double</a:t>
                      </a:r>
                      <a:r>
                        <a:rPr lang="mr-IN" altLang="zh-TW" dirty="0"/>
                        <a:t> {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return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radius</a:t>
                      </a:r>
                      <a:r>
                        <a:rPr lang="mr-IN" altLang="zh-TW" dirty="0"/>
                        <a:t> * </a:t>
                      </a:r>
                      <a:r>
                        <a:rPr lang="mr-IN" altLang="zh-TW" dirty="0" err="1"/>
                        <a:t>radius</a:t>
                      </a:r>
                      <a:r>
                        <a:rPr lang="mr-IN" altLang="zh-TW" dirty="0"/>
                        <a:t> * 3.14159</a:t>
                      </a:r>
                    </a:p>
                    <a:p>
                      <a:r>
                        <a:rPr lang="mr-IN" altLang="zh-TW" dirty="0"/>
                        <a:t>    }</a:t>
                      </a:r>
                    </a:p>
                    <a:p>
                      <a:endParaRPr lang="mr-IN" altLang="zh-TW" dirty="0"/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func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printArea</a:t>
                      </a:r>
                      <a:r>
                        <a:rPr lang="mr-IN" altLang="zh-TW" dirty="0"/>
                        <a:t>() {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</a:t>
                      </a:r>
                      <a:r>
                        <a:rPr lang="zh-TW" altLang="mr-IN" dirty="0"/>
                        <a:t>圓面積</a:t>
                      </a:r>
                      <a:r>
                        <a:rPr lang="mr-IN" altLang="zh-TW" dirty="0"/>
                        <a:t>: \(</a:t>
                      </a:r>
                      <a:r>
                        <a:rPr lang="mr-IN" altLang="zh-TW" dirty="0" err="1"/>
                        <a:t>getArea</a:t>
                      </a:r>
                      <a:r>
                        <a:rPr lang="mr-IN" altLang="zh-TW" dirty="0"/>
                        <a:t>())")</a:t>
                      </a:r>
                    </a:p>
                    <a:p>
                      <a:r>
                        <a:rPr lang="mr-IN" altLang="zh-TW" dirty="0"/>
                        <a:t>    }</a:t>
                      </a:r>
                    </a:p>
                    <a:p>
                      <a:r>
                        <a:rPr lang="mr-IN" altLang="zh-TW" dirty="0"/>
                        <a:t>}</a:t>
                      </a:r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endParaRPr lang="mr-IN" altLang="zh-TW" dirty="0"/>
                    </a:p>
                    <a:p>
                      <a:r>
                        <a:rPr lang="mr-IN" altLang="zh-TW" dirty="0" err="1"/>
                        <a:t>class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clyinder</a:t>
                      </a:r>
                      <a:r>
                        <a:rPr lang="mr-IN" altLang="zh-TW" dirty="0"/>
                        <a:t>: </a:t>
                      </a:r>
                      <a:r>
                        <a:rPr lang="mr-IN" altLang="zh-TW" dirty="0" err="1"/>
                        <a:t>Circle</a:t>
                      </a:r>
                      <a:r>
                        <a:rPr lang="mr-IN" altLang="zh-TW" dirty="0"/>
                        <a:t> {</a:t>
                      </a:r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var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height</a:t>
                      </a:r>
                      <a:r>
                        <a:rPr lang="mr-IN" altLang="zh-TW" dirty="0"/>
                        <a:t> = 1.0</a:t>
                      </a:r>
                    </a:p>
                    <a:p>
                      <a:endParaRPr lang="mr-IN" altLang="zh-TW" dirty="0"/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override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var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radius</a:t>
                      </a:r>
                      <a:r>
                        <a:rPr lang="mr-IN" altLang="zh-TW" dirty="0"/>
                        <a:t>: </a:t>
                      </a:r>
                      <a:r>
                        <a:rPr lang="mr-IN" altLang="zh-TW" dirty="0" err="1"/>
                        <a:t>Double</a:t>
                      </a:r>
                      <a:r>
                        <a:rPr lang="mr-IN" altLang="zh-TW" dirty="0"/>
                        <a:t> {</a:t>
                      </a:r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didSet</a:t>
                      </a:r>
                      <a:r>
                        <a:rPr lang="mr-IN" altLang="zh-TW" dirty="0"/>
                        <a:t> {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height</a:t>
                      </a:r>
                      <a:r>
                        <a:rPr lang="mr-IN" altLang="zh-TW" dirty="0"/>
                        <a:t> = (</a:t>
                      </a:r>
                      <a:r>
                        <a:rPr lang="mr-IN" altLang="zh-TW" dirty="0" err="1"/>
                        <a:t>radius</a:t>
                      </a:r>
                      <a:r>
                        <a:rPr lang="mr-IN" altLang="zh-TW" dirty="0"/>
                        <a:t> / 10)</a:t>
                      </a:r>
                    </a:p>
                    <a:p>
                      <a:r>
                        <a:rPr lang="mr-IN" altLang="zh-TW" dirty="0"/>
                        <a:t>    }</a:t>
                      </a:r>
                    </a:p>
                    <a:p>
                      <a:r>
                        <a:rPr lang="mr-IN" altLang="zh-TW" dirty="0"/>
                        <a:t>    }</a:t>
                      </a:r>
                    </a:p>
                    <a:p>
                      <a:endParaRPr lang="mr-IN" altLang="zh-TW" dirty="0"/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func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getVolume</a:t>
                      </a:r>
                      <a:r>
                        <a:rPr lang="mr-IN" altLang="zh-TW" dirty="0"/>
                        <a:t>() -&gt; </a:t>
                      </a:r>
                      <a:r>
                        <a:rPr lang="mr-IN" altLang="zh-TW" dirty="0" err="1"/>
                        <a:t>Double</a:t>
                      </a:r>
                      <a:r>
                        <a:rPr lang="mr-IN" altLang="zh-TW" dirty="0"/>
                        <a:t> {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return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radius</a:t>
                      </a:r>
                      <a:r>
                        <a:rPr lang="mr-IN" altLang="zh-TW" dirty="0"/>
                        <a:t> * </a:t>
                      </a:r>
                      <a:r>
                        <a:rPr lang="mr-IN" altLang="zh-TW" dirty="0" err="1"/>
                        <a:t>radius</a:t>
                      </a:r>
                      <a:r>
                        <a:rPr lang="mr-IN" altLang="zh-TW" dirty="0"/>
                        <a:t> * 3.14159 * </a:t>
                      </a:r>
                      <a:r>
                        <a:rPr lang="mr-IN" altLang="zh-TW" dirty="0" err="1"/>
                        <a:t>height</a:t>
                      </a:r>
                      <a:endParaRPr lang="mr-IN" altLang="zh-TW" dirty="0"/>
                    </a:p>
                    <a:p>
                      <a:r>
                        <a:rPr lang="mr-IN" altLang="zh-TW" dirty="0"/>
                        <a:t>    }</a:t>
                      </a:r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0429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  <a:r>
              <a:rPr kumimoji="1" lang="en-US" altLang="zh-TW" dirty="0"/>
              <a:t>part3</a:t>
            </a:r>
            <a:endParaRPr kumimoji="1"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573762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func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printVolume</a:t>
                      </a:r>
                      <a:r>
                        <a:rPr lang="mr-IN" altLang="zh-TW" dirty="0"/>
                        <a:t>() {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</a:t>
                      </a:r>
                      <a:r>
                        <a:rPr lang="zh-TW" altLang="mr-IN" dirty="0"/>
                        <a:t>圓柱體體積</a:t>
                      </a:r>
                      <a:r>
                        <a:rPr lang="mr-IN" altLang="zh-TW" dirty="0"/>
                        <a:t>: \(</a:t>
                      </a:r>
                      <a:r>
                        <a:rPr lang="mr-IN" altLang="zh-TW" dirty="0" err="1"/>
                        <a:t>getVolume</a:t>
                      </a:r>
                      <a:r>
                        <a:rPr lang="mr-IN" altLang="zh-TW" dirty="0"/>
                        <a:t>())")</a:t>
                      </a:r>
                    </a:p>
                    <a:p>
                      <a:r>
                        <a:rPr lang="mr-IN" altLang="zh-TW" dirty="0"/>
                        <a:t>    }</a:t>
                      </a:r>
                    </a:p>
                    <a:p>
                      <a:endParaRPr lang="mr-IN" altLang="zh-TW" dirty="0"/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override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func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printData</a:t>
                      </a:r>
                      <a:r>
                        <a:rPr lang="mr-IN" altLang="zh-TW" dirty="0"/>
                        <a:t>() {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super.printData</a:t>
                      </a:r>
                      <a:r>
                        <a:rPr lang="mr-IN" altLang="zh-TW" dirty="0"/>
                        <a:t>()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</a:t>
                      </a:r>
                      <a:r>
                        <a:rPr lang="mr-IN" altLang="zh-TW" dirty="0" err="1"/>
                        <a:t>height</a:t>
                      </a:r>
                      <a:r>
                        <a:rPr lang="mr-IN" altLang="zh-TW" dirty="0"/>
                        <a:t>: \(</a:t>
                      </a:r>
                      <a:r>
                        <a:rPr lang="mr-IN" altLang="zh-TW" dirty="0" err="1"/>
                        <a:t>height</a:t>
                      </a:r>
                      <a:r>
                        <a:rPr lang="mr-IN" altLang="zh-TW" dirty="0"/>
                        <a:t>)")</a:t>
                      </a:r>
                    </a:p>
                    <a:p>
                      <a:r>
                        <a:rPr lang="mr-IN" altLang="zh-TW" dirty="0"/>
                        <a:t>    }</a:t>
                      </a:r>
                    </a:p>
                    <a:p>
                      <a:r>
                        <a:rPr lang="mr-IN" altLang="zh-TW" dirty="0"/>
                        <a:t>}</a:t>
                      </a:r>
                    </a:p>
                    <a:p>
                      <a:endParaRPr lang="mr-IN" altLang="zh-TW" dirty="0"/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r>
                        <a:rPr lang="mr-IN" altLang="zh-TW" dirty="0" err="1"/>
                        <a:t>let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clylinderObject</a:t>
                      </a:r>
                      <a:r>
                        <a:rPr lang="mr-IN" altLang="zh-TW" dirty="0"/>
                        <a:t> = </a:t>
                      </a:r>
                      <a:r>
                        <a:rPr lang="mr-IN" altLang="zh-TW" dirty="0" err="1"/>
                        <a:t>clyinder</a:t>
                      </a:r>
                      <a:r>
                        <a:rPr lang="mr-IN" altLang="zh-TW" dirty="0"/>
                        <a:t>()</a:t>
                      </a:r>
                    </a:p>
                    <a:p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</a:t>
                      </a:r>
                      <a:r>
                        <a:rPr lang="mr-IN" altLang="zh-TW" dirty="0" err="1"/>
                        <a:t>cylinderObject.radius</a:t>
                      </a:r>
                      <a:r>
                        <a:rPr lang="mr-IN" altLang="zh-TW" dirty="0"/>
                        <a:t>: \(</a:t>
                      </a:r>
                      <a:r>
                        <a:rPr lang="mr-IN" altLang="zh-TW" dirty="0" err="1"/>
                        <a:t>clylinderObject.radius</a:t>
                      </a:r>
                      <a:r>
                        <a:rPr lang="mr-IN" altLang="zh-TW" dirty="0"/>
                        <a:t>)")</a:t>
                      </a:r>
                    </a:p>
                    <a:p>
                      <a:r>
                        <a:rPr lang="mr-IN" altLang="zh-TW" dirty="0" err="1"/>
                        <a:t>clylinderObject.radius</a:t>
                      </a:r>
                      <a:r>
                        <a:rPr lang="mr-IN" altLang="zh-TW" dirty="0"/>
                        <a:t> = 20</a:t>
                      </a:r>
                    </a:p>
                    <a:p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</a:t>
                      </a:r>
                      <a:r>
                        <a:rPr lang="mr-IN" altLang="zh-TW" dirty="0" err="1"/>
                        <a:t>cylinderObject.radius</a:t>
                      </a:r>
                      <a:r>
                        <a:rPr lang="mr-IN" altLang="zh-TW" dirty="0"/>
                        <a:t>: \(</a:t>
                      </a:r>
                      <a:r>
                        <a:rPr lang="mr-IN" altLang="zh-TW" dirty="0" err="1"/>
                        <a:t>clylinderObject.radius</a:t>
                      </a:r>
                      <a:r>
                        <a:rPr lang="mr-IN" altLang="zh-TW" dirty="0"/>
                        <a:t>)")</a:t>
                      </a:r>
                    </a:p>
                    <a:p>
                      <a:r>
                        <a:rPr lang="mr-IN" altLang="zh-TW" dirty="0" err="1"/>
                        <a:t>clylinderObject.printData</a:t>
                      </a:r>
                      <a:r>
                        <a:rPr lang="mr-IN" altLang="zh-TW" dirty="0"/>
                        <a:t>()</a:t>
                      </a:r>
                    </a:p>
                    <a:p>
                      <a:r>
                        <a:rPr lang="mr-IN" altLang="zh-TW" dirty="0" err="1"/>
                        <a:t>clylinderObject.printVolume</a:t>
                      </a:r>
                      <a:r>
                        <a:rPr lang="mr-IN" altLang="zh-TW" dirty="0"/>
                        <a:t>()</a:t>
                      </a:r>
                      <a:endParaRPr lang="zh-TW" altLang="en-US" dirty="0"/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330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11.1  </a:t>
            </a:r>
            <a:r>
              <a:rPr lang="zh-TW" altLang="zh-TW" dirty="0"/>
              <a:t>父類別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任何類別若沒有繼承其它類別，則稱此類別為父類別</a:t>
            </a:r>
            <a:r>
              <a:rPr lang="en-US" altLang="zh-TW" dirty="0"/>
              <a:t> (parent class)</a:t>
            </a:r>
            <a:r>
              <a:rPr lang="zh-TW" altLang="zh-TW" dirty="0"/>
              <a:t>，或是基礎類別</a:t>
            </a:r>
            <a:r>
              <a:rPr lang="en-US" altLang="zh-TW" dirty="0"/>
              <a:t> (base class)</a:t>
            </a:r>
            <a:r>
              <a:rPr lang="zh-TW" altLang="zh-TW" dirty="0"/>
              <a:t>，或是超類別</a:t>
            </a:r>
            <a:r>
              <a:rPr lang="en-US" altLang="zh-TW" dirty="0"/>
              <a:t> (super class)</a:t>
            </a:r>
            <a:r>
              <a:rPr lang="zh-TW" altLang="zh-TW" dirty="0"/>
              <a:t>等等。 </a:t>
            </a:r>
            <a:endParaRPr lang="en-US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706846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 err="1"/>
              <a:t>cylinderObject.radius</a:t>
            </a:r>
            <a:r>
              <a:rPr lang="en-US" altLang="zh-TW" b="1" dirty="0"/>
              <a:t>: 10.0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 err="1"/>
              <a:t>cylinderObject.radius</a:t>
            </a:r>
            <a:r>
              <a:rPr lang="en-US" altLang="zh-TW" b="1" dirty="0"/>
              <a:t>: 20.0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x=0, y=0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radius: 20.0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height: 2.0</a:t>
            </a:r>
            <a:endParaRPr lang="zh-TW" altLang="zh-TW" dirty="0"/>
          </a:p>
          <a:p>
            <a:pPr marL="0" indent="0">
              <a:buNone/>
            </a:pPr>
            <a:r>
              <a:rPr lang="zh-CN" altLang="zh-TW" dirty="0"/>
              <a:t>圓柱體體積</a:t>
            </a:r>
            <a:r>
              <a:rPr lang="en-US" altLang="zh-TW" b="1" dirty="0"/>
              <a:t>: 2513.272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573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182918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mr-IN" altLang="zh-TW" dirty="0"/>
                        <a:t>// </a:t>
                      </a:r>
                      <a:r>
                        <a:rPr lang="mr-IN" altLang="zh-TW" dirty="0" err="1"/>
                        <a:t>base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class</a:t>
                      </a:r>
                      <a:endParaRPr lang="mr-IN" altLang="zh-TW" dirty="0"/>
                    </a:p>
                    <a:p>
                      <a:r>
                        <a:rPr lang="mr-IN" altLang="zh-TW" dirty="0" err="1"/>
                        <a:t>class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Point</a:t>
                      </a:r>
                      <a:r>
                        <a:rPr lang="mr-IN" altLang="zh-TW" dirty="0"/>
                        <a:t> {</a:t>
                      </a:r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var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x</a:t>
                      </a:r>
                      <a:r>
                        <a:rPr lang="mr-IN" altLang="zh-TW" dirty="0"/>
                        <a:t>: </a:t>
                      </a:r>
                      <a:r>
                        <a:rPr lang="mr-IN" altLang="zh-TW" dirty="0" err="1"/>
                        <a:t>Int</a:t>
                      </a:r>
                      <a:endParaRPr lang="mr-IN" altLang="zh-TW" dirty="0"/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var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y</a:t>
                      </a:r>
                      <a:r>
                        <a:rPr lang="mr-IN" altLang="zh-TW" dirty="0"/>
                        <a:t>: </a:t>
                      </a:r>
                      <a:r>
                        <a:rPr lang="mr-IN" altLang="zh-TW" dirty="0" err="1"/>
                        <a:t>Int</a:t>
                      </a:r>
                      <a:endParaRPr lang="mr-IN" altLang="zh-TW" dirty="0"/>
                    </a:p>
                    <a:p>
                      <a:endParaRPr lang="mr-IN" altLang="zh-TW" dirty="0"/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func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setData</a:t>
                      </a:r>
                      <a:r>
                        <a:rPr lang="mr-IN" altLang="zh-TW" dirty="0"/>
                        <a:t>(</a:t>
                      </a:r>
                      <a:r>
                        <a:rPr lang="mr-IN" altLang="zh-TW" dirty="0" err="1"/>
                        <a:t>a</a:t>
                      </a:r>
                      <a:r>
                        <a:rPr lang="mr-IN" altLang="zh-TW" dirty="0"/>
                        <a:t>: </a:t>
                      </a:r>
                      <a:r>
                        <a:rPr lang="mr-IN" altLang="zh-TW" dirty="0" err="1"/>
                        <a:t>Int</a:t>
                      </a:r>
                      <a:r>
                        <a:rPr lang="mr-IN" altLang="zh-TW" dirty="0"/>
                        <a:t>, </a:t>
                      </a:r>
                      <a:r>
                        <a:rPr lang="mr-IN" altLang="zh-TW" dirty="0" err="1"/>
                        <a:t>b</a:t>
                      </a:r>
                      <a:r>
                        <a:rPr lang="mr-IN" altLang="zh-TW" dirty="0"/>
                        <a:t>: </a:t>
                      </a:r>
                      <a:r>
                        <a:rPr lang="mr-IN" altLang="zh-TW" dirty="0" err="1"/>
                        <a:t>Int</a:t>
                      </a:r>
                      <a:r>
                        <a:rPr lang="mr-IN" altLang="zh-TW" dirty="0"/>
                        <a:t>) {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x</a:t>
                      </a:r>
                      <a:r>
                        <a:rPr lang="mr-IN" altLang="zh-TW" dirty="0"/>
                        <a:t> = </a:t>
                      </a:r>
                      <a:r>
                        <a:rPr lang="mr-IN" altLang="zh-TW" dirty="0" err="1"/>
                        <a:t>a</a:t>
                      </a:r>
                      <a:endParaRPr lang="mr-IN" altLang="zh-TW" dirty="0"/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y</a:t>
                      </a:r>
                      <a:r>
                        <a:rPr lang="mr-IN" altLang="zh-TW" dirty="0"/>
                        <a:t> = </a:t>
                      </a:r>
                      <a:r>
                        <a:rPr lang="mr-IN" altLang="zh-TW" dirty="0" err="1"/>
                        <a:t>b</a:t>
                      </a:r>
                      <a:endParaRPr lang="mr-IN" altLang="zh-TW" dirty="0"/>
                    </a:p>
                    <a:p>
                      <a:r>
                        <a:rPr lang="mr-IN" altLang="zh-TW" dirty="0"/>
                        <a:t>    }</a:t>
                      </a:r>
                    </a:p>
                    <a:p>
                      <a:endParaRPr lang="mr-IN" altLang="zh-TW" dirty="0"/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func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printData</a:t>
                      </a:r>
                      <a:r>
                        <a:rPr lang="mr-IN" altLang="zh-TW" dirty="0"/>
                        <a:t>() {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</a:t>
                      </a:r>
                      <a:r>
                        <a:rPr lang="mr-IN" altLang="zh-TW" dirty="0" err="1"/>
                        <a:t>x</a:t>
                      </a:r>
                      <a:r>
                        <a:rPr lang="mr-IN" altLang="zh-TW" dirty="0"/>
                        <a:t>=\(</a:t>
                      </a:r>
                      <a:r>
                        <a:rPr lang="mr-IN" altLang="zh-TW" dirty="0" err="1"/>
                        <a:t>x</a:t>
                      </a:r>
                      <a:r>
                        <a:rPr lang="mr-IN" altLang="zh-TW" dirty="0"/>
                        <a:t>), </a:t>
                      </a:r>
                      <a:r>
                        <a:rPr lang="mr-IN" altLang="zh-TW" dirty="0" err="1"/>
                        <a:t>y</a:t>
                      </a:r>
                      <a:r>
                        <a:rPr lang="mr-IN" altLang="zh-TW" dirty="0"/>
                        <a:t>=\(</a:t>
                      </a:r>
                      <a:r>
                        <a:rPr lang="mr-IN" altLang="zh-TW" dirty="0" err="1"/>
                        <a:t>y</a:t>
                      </a:r>
                      <a:r>
                        <a:rPr lang="mr-IN" altLang="zh-TW" dirty="0"/>
                        <a:t>)")</a:t>
                      </a:r>
                    </a:p>
                    <a:p>
                      <a:r>
                        <a:rPr lang="mr-IN" altLang="zh-TW" dirty="0"/>
                        <a:t>    }</a:t>
                      </a:r>
                    </a:p>
                    <a:p>
                      <a:endParaRPr lang="mr-IN" altLang="zh-TW" dirty="0"/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r>
                        <a:rPr lang="mr-IN" altLang="zh-TW" dirty="0"/>
                        <a:t> </a:t>
                      </a:r>
                      <a:r>
                        <a:rPr lang="zh-TW" altLang="en-US" dirty="0"/>
                        <a:t>     </a:t>
                      </a:r>
                      <a:r>
                        <a:rPr lang="mr-IN" altLang="zh-TW" dirty="0" err="1"/>
                        <a:t>init</a:t>
                      </a:r>
                      <a:r>
                        <a:rPr lang="mr-IN" altLang="zh-TW" dirty="0"/>
                        <a:t>() {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x</a:t>
                      </a:r>
                      <a:r>
                        <a:rPr lang="mr-IN" altLang="zh-TW" dirty="0"/>
                        <a:t> = 0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y</a:t>
                      </a:r>
                      <a:r>
                        <a:rPr lang="mr-IN" altLang="zh-TW" dirty="0"/>
                        <a:t> = 0</a:t>
                      </a:r>
                    </a:p>
                    <a:p>
                      <a:r>
                        <a:rPr lang="mr-IN" altLang="zh-TW" dirty="0"/>
                        <a:t>    }</a:t>
                      </a:r>
                    </a:p>
                    <a:p>
                      <a:r>
                        <a:rPr lang="mr-IN" altLang="zh-TW" dirty="0"/>
                        <a:t>}</a:t>
                      </a:r>
                    </a:p>
                    <a:p>
                      <a:r>
                        <a:rPr lang="mr-IN" altLang="zh-TW" dirty="0" err="1"/>
                        <a:t>let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pointObject</a:t>
                      </a:r>
                      <a:r>
                        <a:rPr lang="mr-IN" altLang="zh-TW" dirty="0"/>
                        <a:t> = </a:t>
                      </a:r>
                      <a:r>
                        <a:rPr lang="mr-IN" altLang="zh-TW" dirty="0" err="1"/>
                        <a:t>Point</a:t>
                      </a:r>
                      <a:r>
                        <a:rPr lang="mr-IN" altLang="zh-TW" dirty="0"/>
                        <a:t>()</a:t>
                      </a:r>
                    </a:p>
                    <a:p>
                      <a:r>
                        <a:rPr lang="mr-IN" altLang="zh-TW" dirty="0" err="1"/>
                        <a:t>pointObject.printData</a:t>
                      </a:r>
                      <a:r>
                        <a:rPr lang="mr-IN" altLang="zh-TW" dirty="0"/>
                        <a:t>()</a:t>
                      </a:r>
                    </a:p>
                    <a:p>
                      <a:r>
                        <a:rPr lang="mr-IN" altLang="zh-TW" dirty="0" err="1"/>
                        <a:t>pointObject.setData</a:t>
                      </a:r>
                      <a:r>
                        <a:rPr lang="mr-IN" altLang="zh-TW" dirty="0"/>
                        <a:t>(</a:t>
                      </a:r>
                      <a:r>
                        <a:rPr lang="mr-IN" altLang="zh-TW" dirty="0" err="1"/>
                        <a:t>a</a:t>
                      </a:r>
                      <a:r>
                        <a:rPr lang="mr-IN" altLang="zh-TW" dirty="0"/>
                        <a:t>: 10, </a:t>
                      </a:r>
                      <a:r>
                        <a:rPr lang="mr-IN" altLang="zh-TW" dirty="0" err="1"/>
                        <a:t>b</a:t>
                      </a:r>
                      <a:r>
                        <a:rPr lang="mr-IN" altLang="zh-TW" dirty="0"/>
                        <a:t>: 20)</a:t>
                      </a:r>
                    </a:p>
                    <a:p>
                      <a:r>
                        <a:rPr lang="mr-IN" altLang="zh-TW" dirty="0" err="1"/>
                        <a:t>pointObject.printData</a:t>
                      </a:r>
                      <a:r>
                        <a:rPr lang="mr-IN" altLang="zh-TW" dirty="0"/>
                        <a:t>()</a:t>
                      </a:r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436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x=0, y=0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x=10, y=20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45008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11.2  </a:t>
            </a:r>
            <a:r>
              <a:rPr lang="zh-TW" altLang="zh-TW" dirty="0"/>
              <a:t>子類別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當子類別繼承父類別時，子類別可以使用從父類別繼承而來的屬性和方法。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在子類別可以減少一些原始碼。</a:t>
            </a:r>
          </a:p>
          <a:p>
            <a:pPr>
              <a:buFont typeface="Wingdings" charset="2"/>
              <a:buChar char="n"/>
            </a:pPr>
            <a:r>
              <a:rPr lang="zh-TW" altLang="zh-TW" dirty="0"/>
              <a:t>子類別的語法如下：</a:t>
            </a:r>
          </a:p>
          <a:p>
            <a:pPr marL="0" indent="0">
              <a:buNone/>
            </a:pPr>
            <a:r>
              <a:rPr lang="en-US" altLang="zh-TW" b="1" dirty="0"/>
              <a:t>class name: </a:t>
            </a:r>
            <a:r>
              <a:rPr lang="en-US" altLang="zh-TW" b="1" dirty="0" err="1"/>
              <a:t>baseClassName</a:t>
            </a:r>
            <a:r>
              <a:rPr lang="en-US" altLang="zh-TW" b="1" dirty="0"/>
              <a:t> {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    //</a:t>
            </a:r>
            <a:r>
              <a:rPr lang="zh-CN" altLang="zh-TW" dirty="0"/>
              <a:t>子類別的定義從此開始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}</a:t>
            </a:r>
            <a:endParaRPr lang="zh-TW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35012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11.3  </a:t>
            </a:r>
            <a:r>
              <a:rPr lang="zh-TW" altLang="zh-TW" dirty="0"/>
              <a:t>覆蓋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可以覆蓋</a:t>
            </a:r>
            <a:r>
              <a:rPr lang="en-US" altLang="zh-TW" dirty="0"/>
              <a:t> (override) </a:t>
            </a:r>
            <a:r>
              <a:rPr lang="zh-TW" altLang="zh-TW" dirty="0"/>
              <a:t>繼承而來的方法和屬性，以滿足需求。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不過在寫法上都需加上</a:t>
            </a:r>
            <a:r>
              <a:rPr lang="en-US" altLang="zh-TW" dirty="0"/>
              <a:t>override</a:t>
            </a:r>
            <a:r>
              <a:rPr lang="zh-TW" altLang="zh-TW" dirty="0"/>
              <a:t>關鍵字。 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在子類別要使用父類別的屬性或是方法時，則需在其前面加上</a:t>
            </a:r>
            <a:r>
              <a:rPr lang="en-US" altLang="zh-TW" dirty="0"/>
              <a:t>super</a:t>
            </a:r>
            <a:r>
              <a:rPr lang="zh-TW" altLang="zh-TW" dirty="0"/>
              <a:t>關鍵字。</a:t>
            </a: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2068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11.3.1  </a:t>
            </a:r>
            <a:r>
              <a:rPr lang="zh-TW" altLang="zh-TW" dirty="0"/>
              <a:t>覆蓋方法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我們定義一</a:t>
            </a:r>
            <a:r>
              <a:rPr lang="en-US" altLang="zh-TW" dirty="0"/>
              <a:t>Circle</a:t>
            </a:r>
            <a:r>
              <a:rPr lang="zh-TW" altLang="zh-TW" dirty="0"/>
              <a:t>類別，它繼承</a:t>
            </a:r>
            <a:r>
              <a:rPr lang="en-US" altLang="zh-TW" dirty="0"/>
              <a:t>Point</a:t>
            </a:r>
            <a:r>
              <a:rPr lang="zh-TW" altLang="zh-TW" dirty="0"/>
              <a:t>類別。在</a:t>
            </a:r>
            <a:r>
              <a:rPr lang="en-US" altLang="zh-TW" dirty="0"/>
              <a:t>Circle</a:t>
            </a:r>
            <a:r>
              <a:rPr lang="zh-TW" altLang="zh-TW" dirty="0"/>
              <a:t>類別中新定義</a:t>
            </a:r>
            <a:r>
              <a:rPr lang="en-US" altLang="zh-TW" dirty="0"/>
              <a:t> radius</a:t>
            </a:r>
            <a:r>
              <a:rPr lang="zh-TW" altLang="zh-TW" dirty="0"/>
              <a:t>屬性，</a:t>
            </a:r>
            <a:r>
              <a:rPr lang="en-US" altLang="zh-TW" dirty="0" err="1"/>
              <a:t>getArea</a:t>
            </a:r>
            <a:r>
              <a:rPr lang="zh-TW" altLang="zh-TW" dirty="0"/>
              <a:t>以及</a:t>
            </a:r>
            <a:r>
              <a:rPr lang="en-US" altLang="zh-TW" dirty="0" err="1"/>
              <a:t>printArea</a:t>
            </a:r>
            <a:r>
              <a:rPr lang="zh-TW" altLang="zh-TW" dirty="0"/>
              <a:t>方法。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86786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  <a:r>
              <a:rPr kumimoji="1" lang="en-US" altLang="zh-TW" dirty="0"/>
              <a:t>part1</a:t>
            </a:r>
            <a:endParaRPr kumimoji="1"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639254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mr-IN" altLang="zh-TW"/>
                        <a:t>// override method</a:t>
                      </a:r>
                    </a:p>
                    <a:p>
                      <a:r>
                        <a:rPr lang="mr-IN" altLang="zh-TW"/>
                        <a:t>class Point {</a:t>
                      </a:r>
                    </a:p>
                    <a:p>
                      <a:r>
                        <a:rPr lang="mr-IN" altLang="zh-TW"/>
                        <a:t>    var x: Int</a:t>
                      </a:r>
                    </a:p>
                    <a:p>
                      <a:r>
                        <a:rPr lang="mr-IN" altLang="zh-TW"/>
                        <a:t>    var y: Int</a:t>
                      </a:r>
                    </a:p>
                    <a:p>
                      <a:endParaRPr lang="mr-IN" altLang="zh-TW"/>
                    </a:p>
                    <a:p>
                      <a:r>
                        <a:rPr lang="mr-IN" altLang="zh-TW"/>
                        <a:t>    func setData(a: Int, b: Int) {</a:t>
                      </a:r>
                    </a:p>
                    <a:p>
                      <a:r>
                        <a:rPr lang="mr-IN" altLang="zh-TW"/>
                        <a:t>        x = a</a:t>
                      </a:r>
                    </a:p>
                    <a:p>
                      <a:r>
                        <a:rPr lang="mr-IN" altLang="zh-TW"/>
                        <a:t>        y = b</a:t>
                      </a:r>
                    </a:p>
                    <a:p>
                      <a:r>
                        <a:rPr lang="mr-IN" altLang="zh-TW"/>
                        <a:t>    }</a:t>
                      </a:r>
                    </a:p>
                    <a:p>
                      <a:endParaRPr lang="mr-IN" altLang="zh-TW"/>
                    </a:p>
                    <a:p>
                      <a:r>
                        <a:rPr lang="mr-IN" altLang="zh-TW"/>
                        <a:t>    func printData() {</a:t>
                      </a:r>
                    </a:p>
                    <a:p>
                      <a:r>
                        <a:rPr lang="mr-IN" altLang="zh-TW"/>
                        <a:t>        print("x=\(x), y=\(y)")</a:t>
                      </a:r>
                    </a:p>
                    <a:p>
                      <a:r>
                        <a:rPr lang="mr-IN" altLang="zh-TW"/>
                        <a:t>    }</a:t>
                      </a:r>
                    </a:p>
                    <a:p>
                      <a:endParaRPr lang="mr-IN" altLang="zh-TW"/>
                    </a:p>
                  </a:txBody>
                  <a:tcPr marL="100115" marR="1001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mr-IN" altLang="zh-TW" dirty="0"/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init</a:t>
                      </a:r>
                      <a:r>
                        <a:rPr lang="mr-IN" altLang="zh-TW" dirty="0"/>
                        <a:t>() {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x</a:t>
                      </a:r>
                      <a:r>
                        <a:rPr lang="mr-IN" altLang="zh-TW" dirty="0"/>
                        <a:t> = 0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y</a:t>
                      </a:r>
                      <a:r>
                        <a:rPr lang="mr-IN" altLang="zh-TW" dirty="0"/>
                        <a:t> = 0</a:t>
                      </a:r>
                    </a:p>
                    <a:p>
                      <a:r>
                        <a:rPr lang="mr-IN" altLang="zh-TW" dirty="0"/>
                        <a:t>    }</a:t>
                      </a:r>
                    </a:p>
                    <a:p>
                      <a:r>
                        <a:rPr lang="mr-IN" altLang="zh-TW" dirty="0"/>
                        <a:t>}</a:t>
                      </a:r>
                    </a:p>
                    <a:p>
                      <a:endParaRPr lang="mr-IN" altLang="zh-TW" dirty="0"/>
                    </a:p>
                    <a:p>
                      <a:r>
                        <a:rPr lang="mr-IN" altLang="zh-TW" dirty="0" err="1"/>
                        <a:t>class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Circle</a:t>
                      </a:r>
                      <a:r>
                        <a:rPr lang="mr-IN" altLang="zh-TW" dirty="0"/>
                        <a:t>: </a:t>
                      </a:r>
                      <a:r>
                        <a:rPr lang="mr-IN" altLang="zh-TW" dirty="0" err="1"/>
                        <a:t>Point</a:t>
                      </a:r>
                      <a:r>
                        <a:rPr lang="mr-IN" altLang="zh-TW" dirty="0"/>
                        <a:t> {</a:t>
                      </a:r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var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radius</a:t>
                      </a:r>
                      <a:r>
                        <a:rPr lang="mr-IN" altLang="zh-TW" dirty="0"/>
                        <a:t>: </a:t>
                      </a:r>
                      <a:r>
                        <a:rPr lang="mr-IN" altLang="zh-TW" dirty="0" err="1"/>
                        <a:t>Double</a:t>
                      </a:r>
                      <a:endParaRPr lang="mr-IN" altLang="zh-TW" dirty="0"/>
                    </a:p>
                    <a:p>
                      <a:endParaRPr lang="mr-IN" altLang="zh-TW" dirty="0"/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override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init</a:t>
                      </a:r>
                      <a:r>
                        <a:rPr lang="mr-IN" altLang="zh-TW" dirty="0"/>
                        <a:t>() {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radius</a:t>
                      </a:r>
                      <a:r>
                        <a:rPr lang="mr-IN" altLang="zh-TW" dirty="0"/>
                        <a:t> = 10.0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super.init</a:t>
                      </a:r>
                      <a:r>
                        <a:rPr lang="mr-IN" altLang="zh-TW" dirty="0"/>
                        <a:t>()</a:t>
                      </a:r>
                    </a:p>
                    <a:p>
                      <a:r>
                        <a:rPr lang="mr-IN" altLang="zh-TW" dirty="0"/>
                        <a:t>    }</a:t>
                      </a:r>
                    </a:p>
                  </a:txBody>
                  <a:tcPr marL="100115" marR="1001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31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  <a:r>
              <a:rPr kumimoji="1" lang="en-US" altLang="zh-TW" dirty="0"/>
              <a:t>part2</a:t>
            </a:r>
            <a:endParaRPr kumimoji="1"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08419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override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func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printData</a:t>
                      </a:r>
                      <a:r>
                        <a:rPr lang="mr-IN" altLang="zh-TW" dirty="0"/>
                        <a:t>() {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super.printData</a:t>
                      </a:r>
                      <a:r>
                        <a:rPr lang="mr-IN" altLang="zh-TW" dirty="0"/>
                        <a:t>()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</a:t>
                      </a:r>
                      <a:r>
                        <a:rPr lang="mr-IN" altLang="zh-TW" dirty="0" err="1"/>
                        <a:t>radius</a:t>
                      </a:r>
                      <a:r>
                        <a:rPr lang="mr-IN" altLang="zh-TW" dirty="0"/>
                        <a:t>: \(</a:t>
                      </a:r>
                      <a:r>
                        <a:rPr lang="mr-IN" altLang="zh-TW" dirty="0" err="1"/>
                        <a:t>radius</a:t>
                      </a:r>
                      <a:r>
                        <a:rPr lang="mr-IN" altLang="zh-TW" dirty="0"/>
                        <a:t>)")</a:t>
                      </a:r>
                    </a:p>
                    <a:p>
                      <a:r>
                        <a:rPr lang="mr-IN" altLang="zh-TW" dirty="0"/>
                        <a:t>    }</a:t>
                      </a:r>
                    </a:p>
                    <a:p>
                      <a:endParaRPr lang="mr-IN" altLang="zh-TW" dirty="0"/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func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getArea</a:t>
                      </a:r>
                      <a:r>
                        <a:rPr lang="mr-IN" altLang="zh-TW" dirty="0"/>
                        <a:t>() -&gt; </a:t>
                      </a:r>
                      <a:r>
                        <a:rPr lang="mr-IN" altLang="zh-TW" dirty="0" err="1"/>
                        <a:t>Double</a:t>
                      </a:r>
                      <a:r>
                        <a:rPr lang="mr-IN" altLang="zh-TW" dirty="0"/>
                        <a:t> {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return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radius</a:t>
                      </a:r>
                      <a:r>
                        <a:rPr lang="mr-IN" altLang="zh-TW" dirty="0"/>
                        <a:t> * </a:t>
                      </a:r>
                      <a:r>
                        <a:rPr lang="mr-IN" altLang="zh-TW" dirty="0" err="1"/>
                        <a:t>radius</a:t>
                      </a:r>
                      <a:r>
                        <a:rPr lang="mr-IN" altLang="zh-TW" dirty="0"/>
                        <a:t> * 3.14159</a:t>
                      </a:r>
                    </a:p>
                    <a:p>
                      <a:r>
                        <a:rPr lang="mr-IN" altLang="zh-TW" dirty="0"/>
                        <a:t>    }</a:t>
                      </a:r>
                    </a:p>
                    <a:p>
                      <a:endParaRPr lang="mr-IN" altLang="zh-TW" dirty="0"/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func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printArea</a:t>
                      </a:r>
                      <a:r>
                        <a:rPr lang="mr-IN" altLang="zh-TW" dirty="0"/>
                        <a:t>() {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</a:t>
                      </a:r>
                      <a:r>
                        <a:rPr lang="zh-TW" altLang="mr-IN" dirty="0"/>
                        <a:t>圓面積</a:t>
                      </a:r>
                      <a:r>
                        <a:rPr lang="mr-IN" altLang="zh-TW" dirty="0"/>
                        <a:t>: \(</a:t>
                      </a:r>
                      <a:r>
                        <a:rPr lang="mr-IN" altLang="zh-TW" dirty="0" err="1"/>
                        <a:t>getArea</a:t>
                      </a:r>
                      <a:r>
                        <a:rPr lang="mr-IN" altLang="zh-TW" dirty="0"/>
                        <a:t>())")</a:t>
                      </a:r>
                    </a:p>
                    <a:p>
                      <a:r>
                        <a:rPr lang="mr-IN" altLang="zh-TW" dirty="0"/>
                        <a:t>    }</a:t>
                      </a:r>
                    </a:p>
                    <a:p>
                      <a:r>
                        <a:rPr lang="mr-IN" altLang="zh-TW" dirty="0"/>
                        <a:t>}</a:t>
                      </a:r>
                    </a:p>
                    <a:p>
                      <a:endParaRPr lang="mr-IN" altLang="zh-TW" dirty="0"/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r>
                        <a:rPr lang="mr-IN" altLang="zh-TW" dirty="0" err="1"/>
                        <a:t>let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circleObject</a:t>
                      </a:r>
                      <a:r>
                        <a:rPr lang="mr-IN" altLang="zh-TW" dirty="0"/>
                        <a:t> = </a:t>
                      </a:r>
                      <a:r>
                        <a:rPr lang="mr-IN" altLang="zh-TW" dirty="0" err="1"/>
                        <a:t>Circle</a:t>
                      </a:r>
                      <a:r>
                        <a:rPr lang="mr-IN" altLang="zh-TW" dirty="0"/>
                        <a:t>()</a:t>
                      </a:r>
                    </a:p>
                    <a:p>
                      <a:r>
                        <a:rPr lang="mr-IN" altLang="zh-TW" dirty="0" err="1"/>
                        <a:t>circleObject.setData</a:t>
                      </a:r>
                      <a:r>
                        <a:rPr lang="mr-IN" altLang="zh-TW" dirty="0"/>
                        <a:t>(</a:t>
                      </a:r>
                      <a:r>
                        <a:rPr lang="mr-IN" altLang="zh-TW" dirty="0" err="1"/>
                        <a:t>a</a:t>
                      </a:r>
                      <a:r>
                        <a:rPr lang="mr-IN" altLang="zh-TW" dirty="0"/>
                        <a:t>: 20, </a:t>
                      </a:r>
                      <a:r>
                        <a:rPr lang="mr-IN" altLang="zh-TW" dirty="0" err="1"/>
                        <a:t>b</a:t>
                      </a:r>
                      <a:r>
                        <a:rPr lang="mr-IN" altLang="zh-TW" dirty="0"/>
                        <a:t>: 20)</a:t>
                      </a:r>
                    </a:p>
                    <a:p>
                      <a:r>
                        <a:rPr lang="mr-IN" altLang="zh-TW" dirty="0" err="1"/>
                        <a:t>circleObject.printData</a:t>
                      </a:r>
                      <a:r>
                        <a:rPr lang="mr-IN" altLang="zh-TW" dirty="0"/>
                        <a:t>()</a:t>
                      </a:r>
                    </a:p>
                    <a:p>
                      <a:r>
                        <a:rPr lang="mr-IN" altLang="zh-TW" dirty="0" err="1"/>
                        <a:t>circleObject.printArea</a:t>
                      </a:r>
                      <a:r>
                        <a:rPr lang="mr-IN" altLang="zh-TW" dirty="0"/>
                        <a:t>()</a:t>
                      </a:r>
                      <a:endParaRPr lang="zh-TW" altLang="en-US" dirty="0"/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116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1181</Words>
  <Application>Microsoft Office PowerPoint</Application>
  <PresentationFormat>寬螢幕</PresentationFormat>
  <Paragraphs>241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8" baseType="lpstr">
      <vt:lpstr>等线</vt:lpstr>
      <vt:lpstr>新細明體</vt:lpstr>
      <vt:lpstr>Arial</vt:lpstr>
      <vt:lpstr>Calibri</vt:lpstr>
      <vt:lpstr>Calibri Light</vt:lpstr>
      <vt:lpstr>Mangal</vt:lpstr>
      <vt:lpstr>Wingdings</vt:lpstr>
      <vt:lpstr>Office 佈景主題</vt:lpstr>
      <vt:lpstr>Ch11. 繼承</vt:lpstr>
      <vt:lpstr>11.1  父類別 </vt:lpstr>
      <vt:lpstr>範例程式</vt:lpstr>
      <vt:lpstr>輸出結果</vt:lpstr>
      <vt:lpstr>11.2  子類別 </vt:lpstr>
      <vt:lpstr>11.3  覆蓋 </vt:lpstr>
      <vt:lpstr>11.3.1  覆蓋方法 </vt:lpstr>
      <vt:lpstr>範例程式part1</vt:lpstr>
      <vt:lpstr>範例程式part2</vt:lpstr>
      <vt:lpstr>輸出結果</vt:lpstr>
      <vt:lpstr>11.3.2  覆蓋存取的屬性 </vt:lpstr>
      <vt:lpstr>範例程式part1</vt:lpstr>
      <vt:lpstr>範例程式part2</vt:lpstr>
      <vt:lpstr>範例程式part3</vt:lpstr>
      <vt:lpstr>輸出結果</vt:lpstr>
      <vt:lpstr>11.3.3  覆蓋屬性的觀察者 </vt:lpstr>
      <vt:lpstr>範例程式part1</vt:lpstr>
      <vt:lpstr>範例程式part2</vt:lpstr>
      <vt:lpstr>範例程式part3</vt:lpstr>
      <vt:lpstr>輸出結果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Ch11. 繼承</dc:title>
  <dc:creator>Microsoft Office 使用者</dc:creator>
  <cp:lastModifiedBy>tony_tsai 蔡彤孟</cp:lastModifiedBy>
  <cp:revision>18</cp:revision>
  <dcterms:created xsi:type="dcterms:W3CDTF">2018-02-21T14:08:40Z</dcterms:created>
  <dcterms:modified xsi:type="dcterms:W3CDTF">2018-02-22T07:31:32Z</dcterms:modified>
</cp:coreProperties>
</file>