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8" r:id="rId4"/>
    <p:sldId id="279" r:id="rId5"/>
    <p:sldId id="258" r:id="rId6"/>
    <p:sldId id="259" r:id="rId7"/>
    <p:sldId id="280" r:id="rId8"/>
    <p:sldId id="282" r:id="rId9"/>
    <p:sldId id="281" r:id="rId10"/>
    <p:sldId id="260" r:id="rId11"/>
    <p:sldId id="276" r:id="rId12"/>
    <p:sldId id="277" r:id="rId13"/>
    <p:sldId id="261" r:id="rId14"/>
    <p:sldId id="274" r:id="rId15"/>
    <p:sldId id="275" r:id="rId16"/>
    <p:sldId id="262" r:id="rId17"/>
    <p:sldId id="272" r:id="rId18"/>
    <p:sldId id="273" r:id="rId19"/>
    <p:sldId id="263" r:id="rId20"/>
    <p:sldId id="264" r:id="rId21"/>
    <p:sldId id="270" r:id="rId22"/>
    <p:sldId id="271" r:id="rId23"/>
    <p:sldId id="265" r:id="rId24"/>
    <p:sldId id="266" r:id="rId25"/>
    <p:sldId id="283" r:id="rId26"/>
    <p:sldId id="284" r:id="rId27"/>
    <p:sldId id="267" r:id="rId28"/>
    <p:sldId id="268" r:id="rId29"/>
    <p:sldId id="269" r:id="rId3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/>
    <p:restoredTop sz="94655"/>
  </p:normalViewPr>
  <p:slideViewPr>
    <p:cSldViewPr snapToGrid="0" snapToObjects="1">
      <p:cViewPr varScale="1">
        <p:scale>
          <a:sx n="107" d="100"/>
          <a:sy n="107" d="100"/>
        </p:scale>
        <p:origin x="1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7BFEA7-84A6-4ABC-8916-985A0C791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EDF4516-0AD3-430C-8865-D5712F742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E812C1-62DE-4F18-9104-894039DB6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8911EF-87D5-4333-87DD-DD6A37851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79042C6-D5F0-4D44-A3AC-E82729CF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0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F24D12-18ED-45CA-B907-01BA1544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01F383F-6AEF-4D99-A81E-A8316933F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E590F0-D62B-4D97-9F08-D83CE1CB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F692FB-059F-4D10-B26F-9590946B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2582FF-E5BF-46ED-987B-BEAEA74B8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2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D576380-D5C0-42AE-A182-4CF9FCDF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1F15264-B97D-4136-8215-187BCFDD6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ABFE3D-AD3B-4F72-A870-C60CE03B4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5CECE5-73FA-43A9-85BE-238C7747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8FC4CE-F227-4B9B-9AFA-7356702A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0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1F0EFD-CA8E-4730-8FA5-0A016A09F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E1E587C-C407-4B87-8F80-18FCA07D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CDDAFF-3439-45FB-8B52-917C1021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5E0B97-29BC-4848-A869-253120F0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185890-8152-48C2-9421-AD64336CA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3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CC69D1-7DBA-4929-9BC3-253DDDE1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0EF1413-D11B-4473-903A-29A96ED45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074AB8-7224-46B8-AEA5-E6E6A75C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643D2F-21AB-4633-9B1C-F26FCC61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BEBDFF-C008-4881-BB55-AC1AE961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1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C9EF28-2854-4CDA-A7A7-A6E27DBF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6E773D-9D77-4C63-A8B0-AFB8D632D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D71E33D-DA69-4F2A-8DD6-2A4EEF400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AC7774-53C8-43B0-97E5-29CA9198B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06A86E-88AF-4C2A-B902-30CA644D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350AF4-E045-46AA-80A5-BD33F557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9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7BB6FB-5E12-44AD-ACF5-4F2F1D221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F66D72D-0918-4936-A37A-B293C378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8BA2BAA-45D5-48FB-9785-B3B99683C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C6D9EA6-0324-4CBC-B2F4-0A6BAE1AA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3106F57-2ED4-44D4-BC8F-811B944B1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D183B7A-358B-4063-924B-63E044425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7C4016A-0D15-4100-BFDC-5F0F2752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517675B-B5EC-4581-966F-0EE43305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1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E7E7A9-63FF-4BD0-9D9A-66D34CF9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109E73-2ED6-48BA-96F0-2F7937AB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F34DA01-DA98-4722-890F-DB8E4127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131211D-8911-4F22-B539-FA96C2B6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0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6CD55F3-D4A2-47C8-A395-308303A0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E6F76A4-B0EF-485C-8DD5-20E31E7A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3F2BDFF-42A1-4EAF-A8DC-2C8C8181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8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184746-0C1E-47F5-8A14-E9CC53D9E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5D0A70-6AB1-4370-B93D-DCD117B38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B966FA9-98FB-4A12-A016-F93EEFC7F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E3340B-DB0F-4674-B78C-145ED75B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EAA478-2841-4DF7-A590-C2902EE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F6A900A-89F8-4465-8A56-BBE80E88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8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0BD183-D179-4A9D-8F9C-E7FAC4BDC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425B09E-0299-4066-8FFE-52CC0D00F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FB95BA1-2551-493D-9F0B-A657D471B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6FD2D9C-70B2-441A-AE59-82961F97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F791001-397E-4094-B5D1-E4460F2A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7F16F2-F3A0-4C7D-A90B-69533D18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5663962-2632-4E3B-9A7C-05558040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9884AFD-67DF-420B-A846-A132F2481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662C8B-6899-49C3-91BE-36ADE8F19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114CAA-D2B3-4925-B856-1EFD43E9A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6DB478-9689-4089-857E-698C2C753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9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/>
              <a:t>CH10.</a:t>
            </a:r>
            <a:r>
              <a:rPr kumimoji="1" lang="zh-TW" altLang="en-US" dirty="0"/>
              <a:t> </a:t>
            </a:r>
            <a:r>
              <a:rPr lang="zh-TW" altLang="zh-TW" dirty="0"/>
              <a:t>屬性與方法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64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10.2.2  </a:t>
            </a:r>
            <a:r>
              <a:rPr lang="zh-TW" altLang="zh-TW" dirty="0"/>
              <a:t>唯讀計算型屬性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唯讀計算型屬性</a:t>
            </a:r>
            <a:r>
              <a:rPr lang="en-US" altLang="zh-TW" dirty="0"/>
              <a:t>(read-only computed property)</a:t>
            </a:r>
            <a:r>
              <a:rPr lang="zh-TW" altLang="zh-TW" dirty="0"/>
              <a:t>表示只有</a:t>
            </a:r>
            <a:r>
              <a:rPr lang="en-US" altLang="zh-TW" dirty="0"/>
              <a:t>get</a:t>
            </a:r>
            <a:r>
              <a:rPr lang="zh-TW" altLang="zh-TW" dirty="0"/>
              <a:t>函式，但沒有</a:t>
            </a:r>
            <a:r>
              <a:rPr lang="en-US" altLang="zh-TW" dirty="0"/>
              <a:t>set </a:t>
            </a:r>
            <a:r>
              <a:rPr lang="zh-TW" altLang="zh-TW" dirty="0"/>
              <a:t>函式 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161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400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zh-TW" dirty="0"/>
                        <a:t>// read-only computed property</a:t>
                      </a:r>
                    </a:p>
                    <a:p>
                      <a:r>
                        <a:rPr kumimoji="1" lang="en-US" altLang="zh-TW" dirty="0" err="1"/>
                        <a:t>struct</a:t>
                      </a:r>
                      <a:r>
                        <a:rPr kumimoji="1" lang="en-US" altLang="zh-TW" dirty="0"/>
                        <a:t> cuboid {</a:t>
                      </a:r>
                    </a:p>
                    <a:p>
                      <a:r>
                        <a:rPr kumimoji="1" lang="en-US" altLang="zh-TW" dirty="0"/>
                        <a:t>    </a:t>
                      </a:r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width = 0.0, height = 0.0, depth = 0.0</a:t>
                      </a:r>
                    </a:p>
                    <a:p>
                      <a:r>
                        <a:rPr kumimoji="1" lang="en-US" altLang="zh-TW" dirty="0"/>
                        <a:t>    </a:t>
                      </a:r>
                      <a:r>
                        <a:rPr kumimoji="1" lang="en-US" altLang="zh-TW" dirty="0" err="1"/>
                        <a:t>var</a:t>
                      </a:r>
                      <a:r>
                        <a:rPr kumimoji="1" lang="en-US" altLang="zh-TW" dirty="0"/>
                        <a:t> volume: Double {</a:t>
                      </a:r>
                    </a:p>
                    <a:p>
                      <a:r>
                        <a:rPr kumimoji="1" lang="en-US" altLang="zh-TW" dirty="0"/>
                        <a:t>    get{</a:t>
                      </a:r>
                    </a:p>
                    <a:p>
                      <a:r>
                        <a:rPr kumimoji="1" lang="en-US" altLang="zh-TW" dirty="0"/>
                        <a:t>        return width * height * depth</a:t>
                      </a:r>
                    </a:p>
                    <a:p>
                      <a:r>
                        <a:rPr kumimoji="1" lang="en-US" altLang="zh-TW" dirty="0"/>
                        <a:t>    }</a:t>
                      </a:r>
                    </a:p>
                    <a:p>
                      <a:r>
                        <a:rPr kumimoji="1" lang="en-US" altLang="zh-TW" dirty="0"/>
                        <a:t>    }</a:t>
                      </a:r>
                    </a:p>
                    <a:p>
                      <a:r>
                        <a:rPr kumimoji="1" lang="en-US" altLang="zh-TW" dirty="0"/>
                        <a:t>}</a:t>
                      </a:r>
                    </a:p>
                    <a:p>
                      <a:r>
                        <a:rPr kumimoji="1" lang="en-US" altLang="zh-TW" dirty="0"/>
                        <a:t>let </a:t>
                      </a:r>
                      <a:r>
                        <a:rPr kumimoji="1" lang="en-US" altLang="zh-TW" dirty="0" err="1"/>
                        <a:t>oneCuboid</a:t>
                      </a:r>
                      <a:r>
                        <a:rPr kumimoji="1" lang="en-US" altLang="zh-TW" dirty="0"/>
                        <a:t> = cuboid(width: 2.0, height: 3.0, depth: 4.0)</a:t>
                      </a:r>
                    </a:p>
                    <a:p>
                      <a:r>
                        <a:rPr kumimoji="1" lang="en-US" altLang="zh-TW" dirty="0"/>
                        <a:t>print("Volume is \(</a:t>
                      </a:r>
                      <a:r>
                        <a:rPr kumimoji="1" lang="en-US" altLang="zh-TW" dirty="0" err="1"/>
                        <a:t>oneCuboid.volume</a:t>
                      </a:r>
                      <a:r>
                        <a:rPr kumimoji="1" lang="en-US" altLang="zh-TW" dirty="0"/>
                        <a:t>)")</a:t>
                      </a:r>
                    </a:p>
                    <a:p>
                      <a:endParaRPr kumimoji="1" lang="zh-TW" altLang="en-US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33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Volume is 24.0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3268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10.3  </a:t>
            </a:r>
            <a:r>
              <a:rPr lang="zh-TW" altLang="zh-TW" dirty="0"/>
              <a:t>屬性的觀察者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屬性的觀察者</a:t>
            </a:r>
            <a:r>
              <a:rPr lang="en-US" altLang="zh-TW" dirty="0"/>
              <a:t> (property observer) </a:t>
            </a:r>
            <a:r>
              <a:rPr lang="zh-TW" altLang="zh-TW" dirty="0"/>
              <a:t>將觀察和反應屬性值的變化。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屬性觀察者有二個函式</a:t>
            </a:r>
            <a:r>
              <a:rPr lang="zh-TW" altLang="en-US" dirty="0"/>
              <a:t>：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err="1"/>
              <a:t>willSet</a:t>
            </a:r>
            <a:r>
              <a:rPr lang="zh-TW" altLang="zh-TW" dirty="0"/>
              <a:t>，它在屬性值儲存之前將被呼叫</a:t>
            </a:r>
            <a:r>
              <a:rPr lang="zh-TW" altLang="en-US" dirty="0"/>
              <a:t>。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 err="1"/>
              <a:t>didSet</a:t>
            </a:r>
            <a:r>
              <a:rPr lang="zh-TW" altLang="en-US" dirty="0"/>
              <a:t>，它在</a:t>
            </a:r>
            <a:r>
              <a:rPr lang="zh-TW" altLang="zh-TW" dirty="0"/>
              <a:t>新的值儲存後加以執行。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125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1061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properties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observers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class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YoursScore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score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Int</a:t>
                      </a:r>
                      <a:r>
                        <a:rPr lang="mr-IN" altLang="zh-TW" dirty="0"/>
                        <a:t> = 0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willSet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newScore</a:t>
                      </a:r>
                      <a:r>
                        <a:rPr lang="mr-IN" altLang="zh-TW" dirty="0"/>
                        <a:t>) {</a:t>
                      </a:r>
                    </a:p>
                    <a:p>
                      <a:r>
                        <a:rPr lang="mr-IN" altLang="zh-TW" dirty="0"/>
                        <a:t>  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您的分數是 </a:t>
                      </a:r>
                      <a:r>
                        <a:rPr lang="mr-IN" altLang="zh-TW" dirty="0"/>
                        <a:t>\(</a:t>
                      </a:r>
                      <a:r>
                        <a:rPr lang="mr-IN" altLang="zh-TW" dirty="0" err="1"/>
                        <a:t>newScore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r>
                        <a:rPr lang="mr-IN" altLang="zh-TW" dirty="0"/>
                        <a:t>        }</a:t>
                      </a:r>
                    </a:p>
                    <a:p>
                      <a:r>
                        <a:rPr lang="mr-IN" altLang="zh-TW" dirty="0"/>
                        <a:t>    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didSet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    </a:t>
                      </a:r>
                      <a:r>
                        <a:rPr lang="mr-IN" altLang="zh-TW" dirty="0" err="1"/>
                        <a:t>if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score</a:t>
                      </a:r>
                      <a:r>
                        <a:rPr lang="mr-IN" altLang="zh-TW" dirty="0"/>
                        <a:t> &gt; </a:t>
                      </a:r>
                      <a:r>
                        <a:rPr lang="mr-IN" altLang="zh-TW" dirty="0" err="1"/>
                        <a:t>oldValue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您進步了 </a:t>
                      </a:r>
                      <a:r>
                        <a:rPr lang="mr-IN" altLang="zh-TW" dirty="0"/>
                        <a:t>\(</a:t>
                      </a:r>
                      <a:r>
                        <a:rPr lang="mr-IN" altLang="zh-TW" dirty="0" err="1"/>
                        <a:t>score</a:t>
                      </a:r>
                      <a:r>
                        <a:rPr lang="mr-IN" altLang="zh-TW" dirty="0"/>
                        <a:t> - </a:t>
                      </a:r>
                      <a:r>
                        <a:rPr lang="mr-IN" altLang="zh-TW" dirty="0" err="1"/>
                        <a:t>oldValue</a:t>
                      </a:r>
                      <a:r>
                        <a:rPr lang="mr-IN" altLang="zh-TW" dirty="0"/>
                        <a:t>) </a:t>
                      </a:r>
                      <a:r>
                        <a:rPr lang="zh-TW" altLang="mr-IN" dirty="0"/>
                        <a:t>分</a:t>
                      </a:r>
                      <a:r>
                        <a:rPr lang="mr-IN" altLang="zh-TW" dirty="0"/>
                        <a:t>")</a:t>
                      </a:r>
                    </a:p>
                    <a:p>
                      <a:r>
                        <a:rPr lang="mr-IN" altLang="zh-TW" dirty="0"/>
                        <a:t>            } </a:t>
                      </a:r>
                      <a:r>
                        <a:rPr lang="mr-IN" altLang="zh-TW" dirty="0" err="1"/>
                        <a:t>else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        </a:t>
                      </a:r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您退步了 </a:t>
                      </a:r>
                      <a:r>
                        <a:rPr lang="mr-IN" altLang="zh-TW" dirty="0"/>
                        <a:t>\(</a:t>
                      </a:r>
                      <a:r>
                        <a:rPr lang="mr-IN" altLang="zh-TW" dirty="0" err="1"/>
                        <a:t>oldValue</a:t>
                      </a:r>
                      <a:r>
                        <a:rPr lang="mr-IN" altLang="zh-TW" dirty="0"/>
                        <a:t> - </a:t>
                      </a:r>
                      <a:r>
                        <a:rPr lang="mr-IN" altLang="zh-TW" dirty="0" err="1"/>
                        <a:t>score</a:t>
                      </a:r>
                      <a:r>
                        <a:rPr lang="mr-IN" altLang="zh-TW" dirty="0"/>
                        <a:t>) </a:t>
                      </a:r>
                      <a:r>
                        <a:rPr lang="zh-TW" altLang="mr-IN" dirty="0"/>
                        <a:t>分</a:t>
                      </a:r>
                      <a:r>
                        <a:rPr lang="mr-IN" altLang="zh-TW" dirty="0"/>
                        <a:t>")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/>
                        <a:t>            }</a:t>
                      </a:r>
                    </a:p>
                    <a:p>
                      <a:r>
                        <a:rPr lang="mr-IN" altLang="zh-TW" dirty="0"/>
                        <a:t>        }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yourScore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YoursScore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yourScore.score</a:t>
                      </a:r>
                      <a:r>
                        <a:rPr lang="mr-IN" altLang="zh-TW" dirty="0"/>
                        <a:t> = 60</a:t>
                      </a:r>
                    </a:p>
                    <a:p>
                      <a:r>
                        <a:rPr lang="mr-IN" altLang="zh-TW" dirty="0" err="1"/>
                        <a:t>yourScore.score</a:t>
                      </a:r>
                      <a:r>
                        <a:rPr lang="mr-IN" altLang="zh-TW" dirty="0"/>
                        <a:t> = 80</a:t>
                      </a:r>
                    </a:p>
                    <a:p>
                      <a:r>
                        <a:rPr lang="mr-IN" altLang="zh-TW" dirty="0" err="1"/>
                        <a:t>yourScore.score</a:t>
                      </a:r>
                      <a:r>
                        <a:rPr lang="mr-IN" altLang="zh-TW" dirty="0"/>
                        <a:t> = 70</a:t>
                      </a:r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557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您的分數是</a:t>
            </a:r>
            <a:r>
              <a:rPr lang="en-US" altLang="zh-TW" dirty="0"/>
              <a:t> 60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您進步了</a:t>
            </a:r>
            <a:r>
              <a:rPr lang="en-US" altLang="zh-TW" dirty="0"/>
              <a:t> 60 </a:t>
            </a:r>
            <a:r>
              <a:rPr lang="zh-CN" altLang="zh-TW" dirty="0"/>
              <a:t>分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您的分數是</a:t>
            </a:r>
            <a:r>
              <a:rPr lang="en-US" altLang="zh-TW" dirty="0"/>
              <a:t> 80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3218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10.4  </a:t>
            </a:r>
            <a:r>
              <a:rPr lang="zh-TW" altLang="zh-TW" dirty="0"/>
              <a:t>型態屬性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en-US" dirty="0"/>
              <a:t>在</a:t>
            </a:r>
            <a:r>
              <a:rPr lang="zh-TW" altLang="zh-TW" dirty="0"/>
              <a:t>結構內的屬性前皆加上</a:t>
            </a:r>
            <a:r>
              <a:rPr lang="en-US" altLang="zh-TW" dirty="0"/>
              <a:t>static</a:t>
            </a:r>
            <a:r>
              <a:rPr lang="zh-TW" altLang="zh-TW" dirty="0"/>
              <a:t>關鍵字，</a:t>
            </a:r>
            <a:r>
              <a:rPr lang="zh-TW" altLang="en-US" dirty="0"/>
              <a:t>來形成</a:t>
            </a:r>
            <a:r>
              <a:rPr lang="zh-TW" altLang="zh-TW" dirty="0"/>
              <a:t>型態屬性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不必建立物件，而只要以類別、結構或是列舉名稱來呼叫即可。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0913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767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// type property of </a:t>
                      </a:r>
                      <a:r>
                        <a:rPr kumimoji="1" lang="en-US" altLang="zh-TW" sz="1800" dirty="0" err="1"/>
                        <a:t>struct</a:t>
                      </a:r>
                      <a:endParaRPr kumimoji="1" lang="en-US" altLang="zh-TW" sz="1800" dirty="0"/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 err="1"/>
                        <a:t>struct</a:t>
                      </a:r>
                      <a:r>
                        <a:rPr kumimoji="1" lang="en-US" altLang="zh-TW" sz="1800" dirty="0"/>
                        <a:t> Rectangle {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    static </a:t>
                      </a:r>
                      <a:r>
                        <a:rPr kumimoji="1" lang="en-US" altLang="zh-TW" sz="1800" dirty="0" err="1"/>
                        <a:t>var</a:t>
                      </a:r>
                      <a:r>
                        <a:rPr kumimoji="1" lang="en-US" altLang="zh-TW" sz="1800" dirty="0"/>
                        <a:t> width = 20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    static </a:t>
                      </a:r>
                      <a:r>
                        <a:rPr kumimoji="1" lang="en-US" altLang="zh-TW" sz="1800" dirty="0" err="1"/>
                        <a:t>var</a:t>
                      </a:r>
                      <a:r>
                        <a:rPr kumimoji="1" lang="en-US" altLang="zh-TW" sz="1800" dirty="0"/>
                        <a:t> height = 30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    static </a:t>
                      </a:r>
                      <a:r>
                        <a:rPr kumimoji="1" lang="en-US" altLang="zh-TW" sz="1800" dirty="0" err="1"/>
                        <a:t>var</a:t>
                      </a:r>
                      <a:r>
                        <a:rPr kumimoji="1" lang="en-US" altLang="zh-TW" sz="1800" dirty="0"/>
                        <a:t> property: String {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        return "Rectangle: "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    }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}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print(</a:t>
                      </a:r>
                      <a:r>
                        <a:rPr kumimoji="1" lang="en-US" altLang="zh-TW" sz="1800" dirty="0" err="1"/>
                        <a:t>Rectangle.property</a:t>
                      </a:r>
                      <a:r>
                        <a:rPr kumimoji="1" lang="en-US" altLang="zh-TW" sz="1800" dirty="0"/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print("Width: \(</a:t>
                      </a:r>
                      <a:r>
                        <a:rPr kumimoji="1" lang="en-US" altLang="zh-TW" sz="1800" dirty="0" err="1"/>
                        <a:t>Rectangle.width</a:t>
                      </a:r>
                      <a:r>
                        <a:rPr kumimoji="1" lang="en-US" altLang="zh-TW" sz="1800" dirty="0"/>
                        <a:t>)")</a:t>
                      </a:r>
                    </a:p>
                    <a:p>
                      <a:pPr marL="0" indent="0">
                        <a:buNone/>
                      </a:pPr>
                      <a:r>
                        <a:rPr kumimoji="1" lang="en-US" altLang="zh-TW" sz="1800" dirty="0"/>
                        <a:t>print("Height: \(</a:t>
                      </a:r>
                      <a:r>
                        <a:rPr kumimoji="1" lang="en-US" altLang="zh-TW" sz="1800" dirty="0" err="1"/>
                        <a:t>Rectangle.height</a:t>
                      </a:r>
                      <a:r>
                        <a:rPr kumimoji="1" lang="en-US" altLang="zh-TW" sz="1800" dirty="0"/>
                        <a:t>)")</a:t>
                      </a:r>
                    </a:p>
                    <a:p>
                      <a:pPr marL="0" indent="0">
                        <a:buNone/>
                      </a:pPr>
                      <a:endParaRPr kumimoji="1" lang="zh-TW" altLang="en-US" sz="1800" dirty="0"/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213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Rectangle: 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Width: 20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Height: 30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7298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10.5  </a:t>
            </a:r>
            <a:r>
              <a:rPr lang="zh-TW" altLang="zh-TW" dirty="0"/>
              <a:t>實例方法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實例方法</a:t>
            </a:r>
            <a:r>
              <a:rPr lang="en-US" altLang="zh-TW" dirty="0"/>
              <a:t> (instance method) </a:t>
            </a:r>
            <a:r>
              <a:rPr lang="zh-TW" altLang="zh-TW" dirty="0"/>
              <a:t>就是定義於類別或結構的方法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必須使用物件來呼叫。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6405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10.1  </a:t>
            </a:r>
            <a:r>
              <a:rPr lang="zh-TW" altLang="zh-TW" dirty="0"/>
              <a:t>儲存型屬性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前面章節所談到的</a:t>
            </a:r>
            <a:r>
              <a:rPr lang="zh-TW" altLang="en-US" dirty="0"/>
              <a:t>，</a:t>
            </a:r>
            <a:r>
              <a:rPr lang="zh-TW" altLang="zh-TW" dirty="0"/>
              <a:t>不管在類別或結構內的變數或常數皆為儲存型屬性</a:t>
            </a:r>
            <a:r>
              <a:rPr lang="en-US" altLang="zh-TW" dirty="0"/>
              <a:t> (stored property) 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9974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10.5.1  </a:t>
            </a:r>
            <a:r>
              <a:rPr lang="zh-TW" altLang="zh-TW" dirty="0"/>
              <a:t>方法的參數名稱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方法參數名稱皆要在呼叫方法時加以列出。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2166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596841"/>
              </p:ext>
            </p:extLst>
          </p:nvPr>
        </p:nvGraphicFramePr>
        <p:xfrm>
          <a:off x="1451579" y="1853754"/>
          <a:ext cx="9604375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class Rectangle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width = 0.0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height = 0.0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getArea</a:t>
                      </a:r>
                      <a:r>
                        <a:rPr lang="en-US" altLang="zh-TW" dirty="0"/>
                        <a:t>() -&gt; Double {</a:t>
                      </a:r>
                    </a:p>
                    <a:p>
                      <a:r>
                        <a:rPr lang="en-US" altLang="zh-TW" dirty="0"/>
                        <a:t>        return width * height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func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setWidthAndHeight</a:t>
                      </a:r>
                      <a:r>
                        <a:rPr lang="en-US" altLang="zh-TW" dirty="0"/>
                        <a:t>(w: Double, h: Double) {</a:t>
                      </a:r>
                    </a:p>
                    <a:p>
                      <a:r>
                        <a:rPr lang="en-US" altLang="zh-TW" dirty="0"/>
                        <a:t>        width = w</a:t>
                      </a:r>
                    </a:p>
                    <a:p>
                      <a:r>
                        <a:rPr lang="en-US" altLang="zh-TW" dirty="0"/>
                        <a:t>        height = h</a:t>
                      </a:r>
                    </a:p>
                    <a:p>
                      <a:r>
                        <a:rPr lang="en-US" altLang="zh-TW" dirty="0"/>
                        <a:t>    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rectObject</a:t>
                      </a:r>
                      <a:r>
                        <a:rPr lang="en-US" altLang="zh-TW" dirty="0"/>
                        <a:t> = Rectangle()</a:t>
                      </a:r>
                    </a:p>
                    <a:p>
                      <a:r>
                        <a:rPr lang="en-US" altLang="zh-TW" dirty="0" err="1"/>
                        <a:t>rectObject.setWidthAndHeight</a:t>
                      </a:r>
                      <a:r>
                        <a:rPr lang="en-US" altLang="zh-TW" dirty="0"/>
                        <a:t>(w: 10, h: 20)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rectArea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rectObject.getArea</a:t>
                      </a:r>
                      <a:r>
                        <a:rPr lang="en-US" altLang="zh-TW" dirty="0"/>
                        <a:t>()</a:t>
                      </a:r>
                    </a:p>
                    <a:p>
                      <a:r>
                        <a:rPr lang="en-US" altLang="zh-TW" dirty="0"/>
                        <a:t>print("</a:t>
                      </a:r>
                      <a:r>
                        <a:rPr lang="zh-TW" altLang="en-US" dirty="0"/>
                        <a:t>矩形面積</a:t>
                      </a:r>
                      <a:r>
                        <a:rPr lang="en-US" altLang="zh-TW" dirty="0"/>
                        <a:t>: \(</a:t>
                      </a:r>
                      <a:r>
                        <a:rPr lang="en-US" altLang="zh-TW" dirty="0" err="1"/>
                        <a:t>rectArea</a:t>
                      </a:r>
                      <a:r>
                        <a:rPr lang="en-US" altLang="zh-TW" dirty="0"/>
                        <a:t>)")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382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矩形面積</a:t>
            </a:r>
            <a:r>
              <a:rPr lang="en-US" altLang="zh-TW" b="1" dirty="0"/>
              <a:t>: 200.0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245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10.5.2  self</a:t>
            </a:r>
            <a:r>
              <a:rPr lang="zh-TW" altLang="zh-TW" dirty="0"/>
              <a:t>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en-US" altLang="zh-TW" dirty="0"/>
              <a:t>Swift</a:t>
            </a:r>
            <a:r>
              <a:rPr lang="zh-TW" altLang="zh-TW" dirty="0"/>
              <a:t>的</a:t>
            </a:r>
            <a:r>
              <a:rPr lang="en-US" altLang="zh-TW" dirty="0"/>
              <a:t>self</a:t>
            </a:r>
            <a:r>
              <a:rPr lang="zh-TW" altLang="zh-TW" dirty="0"/>
              <a:t>和</a:t>
            </a:r>
            <a:r>
              <a:rPr lang="en-US" altLang="zh-TW" dirty="0"/>
              <a:t>C++ </a:t>
            </a:r>
            <a:r>
              <a:rPr lang="zh-TW" altLang="zh-TW" dirty="0"/>
              <a:t>與</a:t>
            </a:r>
            <a:r>
              <a:rPr lang="en-US" altLang="zh-TW" dirty="0"/>
              <a:t> Java</a:t>
            </a:r>
            <a:r>
              <a:rPr lang="zh-TW" altLang="zh-TW" dirty="0"/>
              <a:t>的</a:t>
            </a:r>
            <a:r>
              <a:rPr lang="en-US" altLang="zh-TW" dirty="0"/>
              <a:t>this</a:t>
            </a:r>
            <a:r>
              <a:rPr lang="zh-TW" altLang="zh-TW" dirty="0"/>
              <a:t>關鍵字具有相同的意義，表示類別本身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當方法所接收的參數名稱和要指定給類別、結構或列舉的屬性名稱相同時，就得使用</a:t>
            </a:r>
            <a:r>
              <a:rPr lang="en-US" altLang="zh-TW" dirty="0"/>
              <a:t>self</a:t>
            </a:r>
            <a:r>
              <a:rPr lang="zh-TW" altLang="zh-TW" dirty="0"/>
              <a:t>屬性，表示此為本身的屬性。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2631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10.5.3  </a:t>
            </a:r>
            <a:r>
              <a:rPr lang="zh-TW" altLang="zh-TW" dirty="0"/>
              <a:t>從實例方法內修改值型態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結構和列舉的屬性是屬於值型態</a:t>
            </a:r>
            <a:r>
              <a:rPr lang="en-US" altLang="zh-TW" dirty="0"/>
              <a:t> (value type)</a:t>
            </a:r>
            <a:r>
              <a:rPr lang="zh-TW" altLang="zh-TW" dirty="0"/>
              <a:t>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值型態的屬性不可以在實例方法中被修改 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若要修改，必須在方法前加上關鍵字</a:t>
            </a:r>
            <a:r>
              <a:rPr lang="en-US" altLang="zh-TW" dirty="0"/>
              <a:t>mutating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6403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850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r-IN" altLang="zh-TW" dirty="0"/>
                        <a:t>// </a:t>
                      </a:r>
                      <a:r>
                        <a:rPr lang="mr-IN" altLang="zh-TW" dirty="0" err="1"/>
                        <a:t>mutating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keyword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// </a:t>
                      </a:r>
                      <a:r>
                        <a:rPr lang="zh-TW" altLang="mr-IN" dirty="0"/>
                        <a:t>在</a:t>
                      </a:r>
                      <a:r>
                        <a:rPr lang="mr-IN" altLang="zh-TW" dirty="0" err="1"/>
                        <a:t>setRadius</a:t>
                      </a:r>
                      <a:r>
                        <a:rPr lang="zh-TW" altLang="mr-IN" dirty="0"/>
                        <a:t>函式前加上 </a:t>
                      </a:r>
                      <a:r>
                        <a:rPr lang="mr-IN" altLang="zh-TW" dirty="0" err="1"/>
                        <a:t>mutating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struct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= 0.0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getArea</a:t>
                      </a:r>
                      <a:r>
                        <a:rPr lang="mr-IN" altLang="zh-TW" dirty="0"/>
                        <a:t>() -&gt; </a:t>
                      </a:r>
                      <a:r>
                        <a:rPr lang="mr-IN" altLang="zh-TW" dirty="0" err="1"/>
                        <a:t>Double</a:t>
                      </a:r>
                      <a:r>
                        <a:rPr lang="mr-IN" altLang="zh-TW" dirty="0"/>
                        <a:t>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return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* 3.14159</a:t>
                      </a:r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    </a:t>
                      </a:r>
                      <a:r>
                        <a:rPr lang="mr-IN" altLang="zh-TW" dirty="0" err="1"/>
                        <a:t>mutating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func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setRadius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r</a:t>
                      </a:r>
                      <a:r>
                        <a:rPr lang="mr-IN" altLang="zh-TW" dirty="0"/>
                        <a:t>: </a:t>
                      </a:r>
                      <a:r>
                        <a:rPr lang="mr-IN" altLang="zh-TW" dirty="0" err="1"/>
                        <a:t>Double</a:t>
                      </a:r>
                      <a:r>
                        <a:rPr lang="mr-IN" altLang="zh-TW" dirty="0"/>
                        <a:t>) {</a:t>
                      </a:r>
                    </a:p>
                    <a:p>
                      <a:r>
                        <a:rPr lang="mr-IN" altLang="zh-TW" dirty="0"/>
                        <a:t>        </a:t>
                      </a:r>
                      <a:r>
                        <a:rPr lang="mr-IN" altLang="zh-TW" dirty="0" err="1"/>
                        <a:t>radius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r</a:t>
                      </a:r>
                      <a:endParaRPr lang="mr-IN" altLang="zh-TW" dirty="0"/>
                    </a:p>
                    <a:p>
                      <a:r>
                        <a:rPr lang="mr-IN" altLang="zh-TW" dirty="0"/>
                        <a:t>    }</a:t>
                      </a:r>
                    </a:p>
                    <a:p>
                      <a:r>
                        <a:rPr lang="mr-IN" altLang="zh-TW" dirty="0"/>
                        <a:t>}</a:t>
                      </a:r>
                    </a:p>
                    <a:p>
                      <a:endParaRPr lang="mr-IN" altLang="zh-TW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mr-IN" altLang="zh-TW" dirty="0"/>
                        <a:t>//</a:t>
                      </a:r>
                      <a:r>
                        <a:rPr lang="zh-TW" altLang="mr-IN" dirty="0"/>
                        <a:t>物件一定要是</a:t>
                      </a:r>
                      <a:r>
                        <a:rPr lang="mr-IN" altLang="zh-TW" dirty="0" err="1"/>
                        <a:t>var</a:t>
                      </a:r>
                      <a:endParaRPr lang="mr-IN" altLang="zh-TW" dirty="0"/>
                    </a:p>
                    <a:p>
                      <a:r>
                        <a:rPr lang="mr-IN" altLang="zh-TW" dirty="0" err="1"/>
                        <a:t>var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circleObject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Circle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circleObject.setRadius</a:t>
                      </a:r>
                      <a:r>
                        <a:rPr lang="mr-IN" altLang="zh-TW" dirty="0"/>
                        <a:t>(</a:t>
                      </a:r>
                      <a:r>
                        <a:rPr lang="mr-IN" altLang="zh-TW" dirty="0" err="1"/>
                        <a:t>r</a:t>
                      </a:r>
                      <a:r>
                        <a:rPr lang="mr-IN" altLang="zh-TW" dirty="0"/>
                        <a:t>: 10)</a:t>
                      </a:r>
                    </a:p>
                    <a:p>
                      <a:r>
                        <a:rPr lang="mr-IN" altLang="zh-TW" dirty="0" err="1"/>
                        <a:t>let</a:t>
                      </a:r>
                      <a:r>
                        <a:rPr lang="mr-IN" altLang="zh-TW" dirty="0"/>
                        <a:t> </a:t>
                      </a:r>
                      <a:r>
                        <a:rPr lang="mr-IN" altLang="zh-TW" dirty="0" err="1"/>
                        <a:t>totalArea</a:t>
                      </a:r>
                      <a:r>
                        <a:rPr lang="mr-IN" altLang="zh-TW" dirty="0"/>
                        <a:t> = </a:t>
                      </a:r>
                      <a:r>
                        <a:rPr lang="mr-IN" altLang="zh-TW" dirty="0" err="1"/>
                        <a:t>circleObject.getArea</a:t>
                      </a:r>
                      <a:r>
                        <a:rPr lang="mr-IN" altLang="zh-TW" dirty="0"/>
                        <a:t>()</a:t>
                      </a:r>
                    </a:p>
                    <a:p>
                      <a:r>
                        <a:rPr lang="mr-IN" altLang="zh-TW" dirty="0" err="1"/>
                        <a:t>print</a:t>
                      </a:r>
                      <a:r>
                        <a:rPr lang="mr-IN" altLang="zh-TW" dirty="0"/>
                        <a:t>("</a:t>
                      </a:r>
                      <a:r>
                        <a:rPr lang="zh-TW" altLang="mr-IN" dirty="0"/>
                        <a:t>面積</a:t>
                      </a:r>
                      <a:r>
                        <a:rPr lang="mr-IN" altLang="zh-TW" dirty="0"/>
                        <a:t>: \(</a:t>
                      </a:r>
                      <a:r>
                        <a:rPr lang="mr-IN" altLang="zh-TW" dirty="0" err="1"/>
                        <a:t>totalArea</a:t>
                      </a:r>
                      <a:r>
                        <a:rPr lang="mr-IN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58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zh-TW" dirty="0"/>
              <a:t>面積</a:t>
            </a:r>
            <a:r>
              <a:rPr lang="en-US" altLang="zh-TW" b="1" dirty="0"/>
              <a:t>: 314.159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2447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10.6  </a:t>
            </a:r>
            <a:r>
              <a:rPr lang="zh-TW" altLang="zh-TW" dirty="0"/>
              <a:t>型態方法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本節將討論型態方法</a:t>
            </a:r>
            <a:r>
              <a:rPr lang="en-US" altLang="zh-TW" dirty="0"/>
              <a:t>(type method) 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與實例方法的差異是，型態方法是共用的，有如</a:t>
            </a:r>
            <a:r>
              <a:rPr lang="en-US" altLang="zh-TW" dirty="0"/>
              <a:t>C++ </a:t>
            </a:r>
            <a:r>
              <a:rPr lang="zh-TW" altLang="zh-TW" dirty="0"/>
              <a:t>或</a:t>
            </a:r>
            <a:r>
              <a:rPr lang="en-US" altLang="zh-TW" dirty="0"/>
              <a:t>Java</a:t>
            </a:r>
            <a:r>
              <a:rPr lang="zh-TW" altLang="zh-TW" dirty="0"/>
              <a:t>的</a:t>
            </a:r>
            <a:r>
              <a:rPr lang="en-US" altLang="zh-TW" dirty="0"/>
              <a:t>static</a:t>
            </a:r>
            <a:r>
              <a:rPr lang="zh-TW" altLang="zh-TW" dirty="0"/>
              <a:t>方法。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可以使用類別名稱或結構名稱來呼叫，不必定義類別或類別的物件來呼叫。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1770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7146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/>
                        <a:t>// type method of class using class</a:t>
                      </a:r>
                    </a:p>
                    <a:p>
                      <a:r>
                        <a:rPr lang="en-US" altLang="zh-TW"/>
                        <a:t>class Circle {</a:t>
                      </a:r>
                    </a:p>
                    <a:p>
                      <a:r>
                        <a:rPr lang="en-US" altLang="zh-TW"/>
                        <a:t>    var radius = 0.0</a:t>
                      </a:r>
                    </a:p>
                    <a:p>
                      <a:r>
                        <a:rPr lang="en-US" altLang="zh-TW"/>
                        <a:t>    // type method</a:t>
                      </a:r>
                    </a:p>
                    <a:p>
                      <a:r>
                        <a:rPr lang="en-US" altLang="zh-TW"/>
                        <a:t>    class func printStar() {</a:t>
                      </a:r>
                    </a:p>
                    <a:p>
                      <a:r>
                        <a:rPr lang="en-US" altLang="zh-TW"/>
                        <a:t>        print("********")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r>
                        <a:rPr lang="en-US" altLang="zh-TW"/>
                        <a:t>    func getArea() -&gt; Double {</a:t>
                      </a:r>
                    </a:p>
                    <a:p>
                      <a:r>
                        <a:rPr lang="en-US" altLang="zh-TW"/>
                        <a:t>        return radius * radius * 3.14159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r>
                        <a:rPr lang="en-US" altLang="zh-TW"/>
                        <a:t>    func setRadius(r: Double) {</a:t>
                      </a:r>
                    </a:p>
                    <a:p>
                      <a:r>
                        <a:rPr lang="en-US" altLang="zh-TW"/>
                        <a:t>        radius = r</a:t>
                      </a:r>
                    </a:p>
                    <a:p>
                      <a:r>
                        <a:rPr lang="en-US" altLang="zh-TW"/>
                        <a:t>    }</a:t>
                      </a:r>
                    </a:p>
                    <a:p>
                      <a:r>
                        <a:rPr lang="en-US" altLang="zh-TW"/>
                        <a:t>}</a:t>
                      </a:r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circleObject</a:t>
                      </a:r>
                      <a:r>
                        <a:rPr lang="en-US" altLang="zh-TW" dirty="0"/>
                        <a:t> = Circle()</a:t>
                      </a:r>
                    </a:p>
                    <a:p>
                      <a:r>
                        <a:rPr lang="en-US" altLang="zh-TW" dirty="0" err="1"/>
                        <a:t>Circle.printStar</a:t>
                      </a:r>
                      <a:r>
                        <a:rPr lang="en-US" altLang="zh-TW" dirty="0"/>
                        <a:t>()</a:t>
                      </a:r>
                    </a:p>
                    <a:p>
                      <a:r>
                        <a:rPr lang="en-US" altLang="zh-TW" dirty="0" err="1"/>
                        <a:t>circleObject.setRadius</a:t>
                      </a:r>
                      <a:r>
                        <a:rPr lang="en-US" altLang="zh-TW" dirty="0"/>
                        <a:t>(r: 10)</a:t>
                      </a:r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totalArea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circleObject.getArea</a:t>
                      </a:r>
                      <a:r>
                        <a:rPr lang="en-US" altLang="zh-TW" dirty="0"/>
                        <a:t>()</a:t>
                      </a:r>
                    </a:p>
                    <a:p>
                      <a:r>
                        <a:rPr lang="en-US" altLang="zh-TW" dirty="0"/>
                        <a:t>print("\(</a:t>
                      </a:r>
                      <a:r>
                        <a:rPr lang="en-US" altLang="zh-TW" dirty="0" err="1"/>
                        <a:t>totalArea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005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*******</a:t>
            </a:r>
            <a:endParaRPr lang="zh-TW" altLang="zh-TW" dirty="0"/>
          </a:p>
          <a:p>
            <a:pPr marL="0" indent="0">
              <a:buNone/>
            </a:pPr>
            <a:r>
              <a:rPr lang="zh-CN" altLang="zh-TW" dirty="0"/>
              <a:t>面積</a:t>
            </a:r>
            <a:r>
              <a:rPr lang="en-US" altLang="zh-TW" b="1" dirty="0"/>
              <a:t>: 314.159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849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2311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store property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Circle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x, y: </a:t>
                      </a:r>
                      <a:r>
                        <a:rPr lang="en-US" altLang="zh-TW" dirty="0" err="1"/>
                        <a:t>Int</a:t>
                      </a:r>
                      <a:endParaRPr lang="en-US" altLang="zh-TW" dirty="0"/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radius = 10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let </a:t>
                      </a:r>
                      <a:r>
                        <a:rPr lang="en-US" altLang="zh-TW" dirty="0" err="1"/>
                        <a:t>cirObj</a:t>
                      </a:r>
                      <a:r>
                        <a:rPr lang="en-US" altLang="zh-TW" dirty="0"/>
                        <a:t> = Circle(x: 10, y: 10, radius: 11)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print("Circle:")</a:t>
                      </a:r>
                    </a:p>
                    <a:p>
                      <a:r>
                        <a:rPr lang="en-US" altLang="zh-TW" dirty="0"/>
                        <a:t>print("x: \(</a:t>
                      </a:r>
                      <a:r>
                        <a:rPr lang="en-US" altLang="zh-TW" dirty="0" err="1"/>
                        <a:t>cirObj.x</a:t>
                      </a:r>
                      <a:r>
                        <a:rPr lang="en-US" altLang="zh-TW" dirty="0"/>
                        <a:t>), y: \(</a:t>
                      </a:r>
                      <a:r>
                        <a:rPr lang="en-US" altLang="zh-TW" dirty="0" err="1"/>
                        <a:t>cirObj.y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r>
                        <a:rPr lang="en-US" altLang="zh-TW" dirty="0"/>
                        <a:t>print("radius: \(</a:t>
                      </a:r>
                      <a:r>
                        <a:rPr lang="en-US" altLang="zh-TW" dirty="0" err="1"/>
                        <a:t>cirObj.radius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53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Circle: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x: 10, y: 10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radius: 11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11811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10.2  </a:t>
            </a:r>
            <a:r>
              <a:rPr lang="zh-TW" altLang="zh-TW" dirty="0"/>
              <a:t>計算型屬性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計算型屬性</a:t>
            </a:r>
            <a:r>
              <a:rPr lang="en-US" altLang="zh-TW" dirty="0"/>
              <a:t> (computed property) </a:t>
            </a:r>
            <a:r>
              <a:rPr lang="zh-TW" altLang="zh-TW" dirty="0"/>
              <a:t>不是真正儲存一值，取而代之的是提供用以擷取的</a:t>
            </a:r>
            <a:r>
              <a:rPr lang="en-US" altLang="zh-TW" dirty="0"/>
              <a:t>getter</a:t>
            </a:r>
            <a:r>
              <a:rPr lang="zh-TW" altLang="zh-TW" dirty="0"/>
              <a:t>和選擇性的</a:t>
            </a:r>
            <a:r>
              <a:rPr lang="en-US" altLang="zh-TW" dirty="0"/>
              <a:t>setter</a:t>
            </a:r>
            <a:r>
              <a:rPr lang="zh-TW" altLang="zh-TW" dirty="0"/>
              <a:t>，用以間接設定某一屬性值。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870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10.2.1  </a:t>
            </a:r>
            <a:r>
              <a:rPr lang="zh-TW" altLang="zh-TW" dirty="0"/>
              <a:t>速記</a:t>
            </a:r>
            <a:r>
              <a:rPr lang="en-US" altLang="zh-TW" dirty="0"/>
              <a:t>setter</a:t>
            </a:r>
            <a:r>
              <a:rPr lang="zh-TW" altLang="zh-TW" dirty="0"/>
              <a:t>宣告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速記計算型屬性</a:t>
            </a:r>
            <a:r>
              <a:rPr lang="en-US" altLang="zh-TW" dirty="0"/>
              <a:t>(shorthand setter declaration)</a:t>
            </a:r>
            <a:r>
              <a:rPr lang="zh-TW" altLang="zh-TW" dirty="0"/>
              <a:t>將程式中</a:t>
            </a:r>
            <a:r>
              <a:rPr lang="en-US" altLang="zh-TW" dirty="0"/>
              <a:t>set</a:t>
            </a:r>
            <a:r>
              <a:rPr lang="zh-TW" altLang="zh-TW" dirty="0"/>
              <a:t>的參數</a:t>
            </a:r>
            <a:r>
              <a:rPr lang="en-US" altLang="zh-TW" dirty="0" err="1"/>
              <a:t>newCenter</a:t>
            </a:r>
            <a:r>
              <a:rPr lang="zh-TW" altLang="zh-TW" dirty="0"/>
              <a:t>改用預設值</a:t>
            </a:r>
            <a:r>
              <a:rPr lang="en-US" altLang="zh-TW" dirty="0" err="1"/>
              <a:t>newValue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028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part1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3668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// computer property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Point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x = 0.0, y = 0.0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Side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length = 0.0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 err="1"/>
                        <a:t>struct</a:t>
                      </a:r>
                      <a:r>
                        <a:rPr lang="en-US" altLang="zh-TW" dirty="0"/>
                        <a:t> Square {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originPoint</a:t>
                      </a:r>
                      <a:r>
                        <a:rPr lang="en-US" altLang="zh-TW" dirty="0"/>
                        <a:t> = Point()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side = Side()</a:t>
                      </a:r>
                    </a:p>
                    <a:p>
                      <a:r>
                        <a:rPr lang="en-US" altLang="zh-TW" dirty="0"/>
                        <a:t>    </a:t>
                      </a:r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center: Point {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 get {</a:t>
                      </a:r>
                    </a:p>
                    <a:p>
                      <a:r>
                        <a:rPr lang="en-US" altLang="zh-TW" dirty="0"/>
                        <a:t>        let </a:t>
                      </a:r>
                      <a:r>
                        <a:rPr lang="en-US" altLang="zh-TW" dirty="0" err="1"/>
                        <a:t>centerPointX</a:t>
                      </a:r>
                      <a:r>
                        <a:rPr lang="en-US" altLang="zh-TW" dirty="0"/>
                        <a:t> =  </a:t>
                      </a:r>
                      <a:r>
                        <a:rPr lang="en-US" altLang="zh-TW" dirty="0" err="1"/>
                        <a:t>originPoint.x</a:t>
                      </a:r>
                      <a:r>
                        <a:rPr lang="en-US" altLang="zh-TW" dirty="0"/>
                        <a:t> + </a:t>
                      </a:r>
                      <a:r>
                        <a:rPr lang="en-US" altLang="zh-TW" dirty="0" err="1"/>
                        <a:t>side.length</a:t>
                      </a:r>
                      <a:r>
                        <a:rPr lang="en-US" altLang="zh-TW" dirty="0"/>
                        <a:t> / 2</a:t>
                      </a:r>
                    </a:p>
                    <a:p>
                      <a:r>
                        <a:rPr lang="en-US" altLang="zh-TW" dirty="0"/>
                        <a:t>        let </a:t>
                      </a:r>
                      <a:r>
                        <a:rPr lang="en-US" altLang="zh-TW" dirty="0" err="1"/>
                        <a:t>centerPointY</a:t>
                      </a:r>
                      <a:r>
                        <a:rPr lang="en-US" altLang="zh-TW" dirty="0"/>
                        <a:t> =  </a:t>
                      </a:r>
                      <a:r>
                        <a:rPr lang="en-US" altLang="zh-TW" dirty="0" err="1"/>
                        <a:t>originPoint.y</a:t>
                      </a:r>
                      <a:r>
                        <a:rPr lang="en-US" altLang="zh-TW" dirty="0"/>
                        <a:t> + </a:t>
                      </a:r>
                      <a:r>
                        <a:rPr lang="en-US" altLang="zh-TW" dirty="0" err="1"/>
                        <a:t>side.length</a:t>
                      </a:r>
                      <a:r>
                        <a:rPr lang="en-US" altLang="zh-TW" dirty="0"/>
                        <a:t> / 2</a:t>
                      </a:r>
                    </a:p>
                    <a:p>
                      <a:r>
                        <a:rPr lang="en-US" altLang="zh-TW" dirty="0"/>
                        <a:t>        return Point(x: </a:t>
                      </a:r>
                      <a:r>
                        <a:rPr lang="en-US" altLang="zh-TW" dirty="0" err="1"/>
                        <a:t>centerPointX</a:t>
                      </a:r>
                      <a:r>
                        <a:rPr lang="en-US" altLang="zh-TW" dirty="0"/>
                        <a:t>, y: </a:t>
                      </a:r>
                      <a:r>
                        <a:rPr lang="en-US" altLang="zh-TW" dirty="0" err="1"/>
                        <a:t>centerPointY</a:t>
                      </a:r>
                      <a:r>
                        <a:rPr lang="en-US" altLang="zh-TW" dirty="0"/>
                        <a:t>)</a:t>
                      </a:r>
                    </a:p>
                    <a:p>
                      <a:r>
                        <a:rPr lang="en-US" altLang="zh-TW" dirty="0"/>
                        <a:t>     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    set {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originPoint.x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newValue.x</a:t>
                      </a:r>
                      <a:r>
                        <a:rPr lang="en-US" altLang="zh-TW" dirty="0"/>
                        <a:t> - </a:t>
                      </a:r>
                      <a:r>
                        <a:rPr lang="en-US" altLang="zh-TW" dirty="0" err="1"/>
                        <a:t>side.length</a:t>
                      </a:r>
                      <a:r>
                        <a:rPr lang="en-US" altLang="zh-TW" dirty="0"/>
                        <a:t> / 2</a:t>
                      </a:r>
                    </a:p>
                    <a:p>
                      <a:r>
                        <a:rPr lang="en-US" altLang="zh-TW" dirty="0"/>
                        <a:t>        </a:t>
                      </a:r>
                      <a:r>
                        <a:rPr lang="en-US" altLang="zh-TW" dirty="0" err="1"/>
                        <a:t>originPoint.y</a:t>
                      </a:r>
                      <a:r>
                        <a:rPr lang="en-US" altLang="zh-TW" dirty="0"/>
                        <a:t> = </a:t>
                      </a:r>
                      <a:r>
                        <a:rPr lang="en-US" altLang="zh-TW" dirty="0" err="1"/>
                        <a:t>newValue.y</a:t>
                      </a:r>
                      <a:r>
                        <a:rPr lang="en-US" altLang="zh-TW" dirty="0"/>
                        <a:t> - </a:t>
                      </a:r>
                      <a:r>
                        <a:rPr lang="en-US" altLang="zh-TW" dirty="0" err="1"/>
                        <a:t>side.length</a:t>
                      </a:r>
                      <a:r>
                        <a:rPr lang="en-US" altLang="zh-TW" dirty="0"/>
                        <a:t> / 2</a:t>
                      </a:r>
                    </a:p>
                    <a:p>
                      <a:r>
                        <a:rPr lang="en-US" altLang="zh-TW" dirty="0"/>
                        <a:t>     }</a:t>
                      </a:r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07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範例程式</a:t>
            </a:r>
            <a:r>
              <a:rPr kumimoji="1" lang="en-US" altLang="zh-TW" dirty="0"/>
              <a:t>part2</a:t>
            </a:r>
            <a:endParaRPr kumimoji="1"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9775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/>
                        <a:t>     </a:t>
                      </a:r>
                      <a:r>
                        <a:rPr lang="en-US" altLang="zh-TW" dirty="0"/>
                        <a:t>}</a:t>
                      </a:r>
                    </a:p>
                    <a:p>
                      <a:r>
                        <a:rPr lang="en-US" altLang="zh-TW" dirty="0"/>
                        <a:t>}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 err="1"/>
                        <a:t>var</a:t>
                      </a:r>
                      <a:r>
                        <a:rPr lang="en-US" altLang="zh-TW" dirty="0"/>
                        <a:t> </a:t>
                      </a:r>
                      <a:r>
                        <a:rPr lang="en-US" altLang="zh-TW" dirty="0" err="1"/>
                        <a:t>Obj</a:t>
                      </a:r>
                      <a:r>
                        <a:rPr lang="en-US" altLang="zh-TW" dirty="0"/>
                        <a:t> = Square(</a:t>
                      </a:r>
                      <a:r>
                        <a:rPr lang="en-US" altLang="zh-TW" dirty="0" err="1"/>
                        <a:t>originPoint</a:t>
                      </a:r>
                      <a:r>
                        <a:rPr lang="en-US" altLang="zh-TW" dirty="0"/>
                        <a:t>: Point(x: 0.0, y: 0.0), side: Side(length: 10))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// call getter</a:t>
                      </a:r>
                    </a:p>
                    <a:p>
                      <a:r>
                        <a:rPr lang="en-US" altLang="zh-TW" dirty="0"/>
                        <a:t>print("center x: \(</a:t>
                      </a:r>
                      <a:r>
                        <a:rPr lang="en-US" altLang="zh-TW" dirty="0" err="1"/>
                        <a:t>Obj.center.x</a:t>
                      </a:r>
                      <a:r>
                        <a:rPr lang="en-US" altLang="zh-TW" dirty="0"/>
                        <a:t>), y: \(</a:t>
                      </a:r>
                      <a:r>
                        <a:rPr lang="en-US" altLang="zh-TW" dirty="0" err="1"/>
                        <a:t>Obj.center.y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en-US" altLang="zh-TW" dirty="0"/>
                    </a:p>
                    <a:p>
                      <a:r>
                        <a:rPr lang="en-US" altLang="zh-TW" dirty="0"/>
                        <a:t>// call setter</a:t>
                      </a:r>
                    </a:p>
                    <a:p>
                      <a:r>
                        <a:rPr lang="en-US" altLang="zh-TW" dirty="0" err="1"/>
                        <a:t>Obj.center</a:t>
                      </a:r>
                      <a:r>
                        <a:rPr lang="en-US" altLang="zh-TW" dirty="0"/>
                        <a:t> = Point(x: 12, y: 12)</a:t>
                      </a:r>
                    </a:p>
                    <a:p>
                      <a:r>
                        <a:rPr lang="en-US" altLang="zh-TW" dirty="0"/>
                        <a:t>print("original x: \(</a:t>
                      </a:r>
                      <a:r>
                        <a:rPr lang="en-US" altLang="zh-TW" dirty="0" err="1"/>
                        <a:t>Obj.originPoint.x</a:t>
                      </a:r>
                      <a:r>
                        <a:rPr lang="en-US" altLang="zh-TW" dirty="0"/>
                        <a:t>), y: \(</a:t>
                      </a:r>
                      <a:r>
                        <a:rPr lang="en-US" altLang="zh-TW" dirty="0" err="1"/>
                        <a:t>Obj.originPoint.y</a:t>
                      </a:r>
                      <a:r>
                        <a:rPr lang="en-US" altLang="zh-TW" dirty="0"/>
                        <a:t>)")</a:t>
                      </a:r>
                    </a:p>
                    <a:p>
                      <a:endParaRPr lang="zh-TW" altLang="en-US" dirty="0"/>
                    </a:p>
                  </a:txBody>
                  <a:tcPr marL="100115" marR="100115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00115" marR="1001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48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輸出結果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center x: 5.0, y: 5.0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original x: 7.0, y: 7.0</a:t>
            </a:r>
            <a:endParaRPr lang="zh-TW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6414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</TotalTime>
  <Words>1274</Words>
  <Application>Microsoft Office PowerPoint</Application>
  <PresentationFormat>寬螢幕</PresentationFormat>
  <Paragraphs>203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7" baseType="lpstr">
      <vt:lpstr>等线</vt:lpstr>
      <vt:lpstr>新細明體</vt:lpstr>
      <vt:lpstr>Arial</vt:lpstr>
      <vt:lpstr>Calibri</vt:lpstr>
      <vt:lpstr>Calibri Light</vt:lpstr>
      <vt:lpstr>Mangal</vt:lpstr>
      <vt:lpstr>Wingdings</vt:lpstr>
      <vt:lpstr>Office 佈景主題</vt:lpstr>
      <vt:lpstr>CH10. 屬性與方法</vt:lpstr>
      <vt:lpstr>10.1  儲存型屬性 </vt:lpstr>
      <vt:lpstr>範例程式</vt:lpstr>
      <vt:lpstr>輸出結果</vt:lpstr>
      <vt:lpstr>10.2  計算型屬性 </vt:lpstr>
      <vt:lpstr>10.2.1  速記setter宣告 </vt:lpstr>
      <vt:lpstr>範例程式part1</vt:lpstr>
      <vt:lpstr>範例程式part2</vt:lpstr>
      <vt:lpstr>輸出結果</vt:lpstr>
      <vt:lpstr>10.2.2  唯讀計算型屬性 </vt:lpstr>
      <vt:lpstr>範例程式</vt:lpstr>
      <vt:lpstr>輸出結果</vt:lpstr>
      <vt:lpstr>10.3  屬性的觀察者 </vt:lpstr>
      <vt:lpstr>範例程式</vt:lpstr>
      <vt:lpstr>輸出結果</vt:lpstr>
      <vt:lpstr>10.4  型態屬性 </vt:lpstr>
      <vt:lpstr>範例程式</vt:lpstr>
      <vt:lpstr>輸出結果</vt:lpstr>
      <vt:lpstr>10.5  實例方法 </vt:lpstr>
      <vt:lpstr>10.5.1  方法的參數名稱 </vt:lpstr>
      <vt:lpstr>範例程式</vt:lpstr>
      <vt:lpstr>輸出結果</vt:lpstr>
      <vt:lpstr>10.5.2  self屬性 </vt:lpstr>
      <vt:lpstr>10.5.3  從實例方法內修改值型態 </vt:lpstr>
      <vt:lpstr>範例程式</vt:lpstr>
      <vt:lpstr>輸出結果</vt:lpstr>
      <vt:lpstr>10.6  型態方法 </vt:lpstr>
      <vt:lpstr>範例程式</vt:lpstr>
      <vt:lpstr>輸出結果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CH10. 屬性與方法</dc:title>
  <dc:creator>Microsoft Office 使用者</dc:creator>
  <cp:lastModifiedBy>tony_tsai 蔡彤孟</cp:lastModifiedBy>
  <cp:revision>21</cp:revision>
  <dcterms:created xsi:type="dcterms:W3CDTF">2018-02-20T11:46:26Z</dcterms:created>
  <dcterms:modified xsi:type="dcterms:W3CDTF">2018-02-22T07:30:07Z</dcterms:modified>
</cp:coreProperties>
</file>