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8" r:id="rId4"/>
    <p:sldId id="258" r:id="rId5"/>
    <p:sldId id="276" r:id="rId6"/>
    <p:sldId id="277" r:id="rId7"/>
    <p:sldId id="259" r:id="rId8"/>
    <p:sldId id="274" r:id="rId9"/>
    <p:sldId id="275" r:id="rId10"/>
    <p:sldId id="260" r:id="rId11"/>
    <p:sldId id="271" r:id="rId12"/>
    <p:sldId id="273" r:id="rId13"/>
    <p:sldId id="272" r:id="rId14"/>
    <p:sldId id="261" r:id="rId15"/>
    <p:sldId id="262" r:id="rId16"/>
    <p:sldId id="269" r:id="rId17"/>
    <p:sldId id="270" r:id="rId18"/>
    <p:sldId id="263" r:id="rId19"/>
    <p:sldId id="267" r:id="rId20"/>
    <p:sldId id="268" r:id="rId21"/>
    <p:sldId id="264" r:id="rId22"/>
    <p:sldId id="265" r:id="rId23"/>
    <p:sldId id="266" r:id="rId2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 snapToGrid="0" snapToObjects="1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BFB49F-780D-4F2B-A922-B718FDEF8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E6E88CC-227C-410B-A7C3-38840B980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A1759C-2C8B-440F-AA0C-D2792F696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54D0A08-1DF7-4BD2-8152-11D75FBF2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4B87CA6-0E11-423B-BB6C-A9D6F3FE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1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74E9BC-5E9D-4589-834F-E7AAFCEB7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50AAF6B-B299-469A-BA3C-554CC2F21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6E3129-3262-478D-AFD9-C3BA042B0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D31547-6608-4477-A437-5C1AB891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3F5391-50D4-407D-B8B1-9B6F86FB4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41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F3C7CD3-06AD-4376-8FEB-F2BB18CF2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C2FAEFF-24DD-4B23-9503-DDE524381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C1426F2-7DC7-4310-B416-B931CE207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DB2288-052A-4B32-B7C9-52B40485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ABE2B7F-769E-4C87-9480-285C2937A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0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EB9A0A-4BAE-451A-8C74-D96D6845D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BDCB15-3BE4-4FB3-B762-D9978F77B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585D778-B7AE-4DF0-A2DE-865D912B1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3D69E37-E974-4579-AC25-34701A992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F1711A6-FA9E-453F-A6E7-3DF1E1652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0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4672AD-1A80-45BE-A935-C81860DBA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505594C-70F8-4FD8-8DD3-C9BA3A426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26B38EA-A1AF-479C-9179-61761BC3C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10C0D3F-EB7A-4E3D-80AE-C9478409A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ACA8381-33D3-42F7-9C89-C27901423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F4C029-2153-4A34-BB66-6A0B5EDBD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86D1C8-4E3A-42BE-A3C9-C4A84D5D55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C2E2005-6D4C-4472-B15D-91FE38649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AB35877-E094-4AFB-8248-34B8AD995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467593B-D498-4CF8-B235-C97D58350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98A037A-7C37-47A1-BCFA-7604606B3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03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E835DE-3370-40D4-8783-3F9A729D8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6322621-43A2-4F6D-AC99-09324B8A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47181D1-94E3-4982-B115-AF2946ED5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B162E98-470F-4467-8F93-6408D44337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67D8293-7DBC-4673-837F-EA760B48F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AF6D06F-DB9D-402F-A03F-FC53A5554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B36560C-7523-4A29-AB79-DA4D3665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8267DC9-23D5-4500-995A-917DB26C6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99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386A4A-A782-401C-BF63-D08DC2DDC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0D4E79B-C484-49F7-8A77-DAE56A02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5BC3686-0609-4DAB-BEDC-3353893D4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2266EC0-1809-45AA-B127-A93F33083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549E83E-4E55-4A27-A759-8FCBF9D5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2C44B11-C071-498C-BF25-60E68AA28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B319FDA-FF16-46E1-96C0-73C0399B6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9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CBEFDB-F098-4FB4-9CCE-CAA86A097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627E0E3-761B-4B92-8D58-FFB16BF2F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2949FA1-52AA-4BAF-AFBC-7366AF27C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9968AA1-DACF-441B-A53C-CA6378AC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48C41CE-9685-4878-A3D3-955B5D227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3EACFC0-5F84-49AF-AC24-EB1DADBD6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89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0D301A-12DE-4E33-B47E-CD829F5F1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E92802D-44CB-4B4B-B0D4-B60606133B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244461B-B976-4255-9ACF-0352726BC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FC7D1F3-D659-4BFF-9F03-10A95FE86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495CC15-8C29-4A14-9669-5CE294C7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62C6952-8F3C-411D-9C05-E48B9753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6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63D1CD4-BE8D-432E-AE8C-A75DC216C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38510A3-665F-44CC-8D3D-8D1322809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1ECEEB6-F00B-476F-90FD-BAE112E4E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B542C9-0BF7-4651-B998-ED9277075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F43CA13-F2EA-44CA-BB95-6806CFA998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9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/>
              <a:t>Ch09.</a:t>
            </a:r>
            <a:r>
              <a:rPr kumimoji="1" lang="zh-TW" altLang="en-US" dirty="0"/>
              <a:t> </a:t>
            </a:r>
            <a:br>
              <a:rPr kumimoji="1" lang="en-US" altLang="zh-TW" dirty="0"/>
            </a:br>
            <a:r>
              <a:rPr lang="zh-TW" altLang="zh-TW" dirty="0"/>
              <a:t>類別、結構與列舉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2749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9.1.3  === </a:t>
            </a:r>
            <a:r>
              <a:rPr lang="zh-TW" altLang="zh-TW" dirty="0"/>
              <a:t>與</a:t>
            </a:r>
            <a:r>
              <a:rPr lang="en-US" altLang="zh-TW" dirty="0"/>
              <a:t> !== </a:t>
            </a:r>
            <a:r>
              <a:rPr lang="zh-TW" altLang="zh-TW" dirty="0"/>
              <a:t>運算子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類別是參考型態，所以有可能多個常數或變數參考到相同的類別物件。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這裏將介紹兩個判斷變數或常數是否參考相同類別的運算子，分別是相同運算子</a:t>
            </a:r>
            <a:r>
              <a:rPr lang="en-US" altLang="zh-TW" dirty="0"/>
              <a:t>(===)</a:t>
            </a:r>
            <a:r>
              <a:rPr lang="zh-TW" altLang="zh-TW" dirty="0"/>
              <a:t>與不相同運算子</a:t>
            </a:r>
            <a:r>
              <a:rPr lang="en-US" altLang="zh-TW" dirty="0"/>
              <a:t> (!==)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1170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8649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=== and !== operator</a:t>
                      </a:r>
                    </a:p>
                    <a:p>
                      <a:r>
                        <a:rPr lang="en-US" altLang="zh-TW" dirty="0"/>
                        <a:t>class Rectangle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width = 10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height = 20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oneRectangle</a:t>
                      </a:r>
                      <a:r>
                        <a:rPr lang="en-US" altLang="zh-TW" dirty="0"/>
                        <a:t> = Rectangle()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oneRectangle.width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oneRectangle.width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oneRectangle.height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oneRectangle.height</a:t>
                      </a:r>
                      <a:r>
                        <a:rPr lang="en-US" altLang="zh-TW" dirty="0"/>
                        <a:t>)")</a:t>
                      </a:r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anotherRectangle</a:t>
                      </a:r>
                      <a:r>
                        <a:rPr lang="en-US" altLang="zh-TW" dirty="0"/>
                        <a:t> = Rectangle()</a:t>
                      </a:r>
                    </a:p>
                    <a:p>
                      <a:r>
                        <a:rPr lang="en-US" altLang="zh-TW" dirty="0" err="1"/>
                        <a:t>anotherRectangle.width</a:t>
                      </a:r>
                      <a:r>
                        <a:rPr lang="en-US" altLang="zh-TW" dirty="0"/>
                        <a:t> = 50</a:t>
                      </a:r>
                    </a:p>
                    <a:p>
                      <a:r>
                        <a:rPr lang="en-US" altLang="zh-TW" dirty="0" err="1"/>
                        <a:t>anotherRectangle.height</a:t>
                      </a:r>
                      <a:r>
                        <a:rPr lang="en-US" altLang="zh-TW" dirty="0"/>
                        <a:t> = 80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anotherRectangle.width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anotherRectangle.width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anotherRectangle.height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anotherRectangle.height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if </a:t>
                      </a:r>
                      <a:r>
                        <a:rPr lang="en-US" altLang="zh-TW" dirty="0" err="1"/>
                        <a:t>oneRectangle</a:t>
                      </a:r>
                      <a:r>
                        <a:rPr lang="en-US" altLang="zh-TW" dirty="0"/>
                        <a:t> === </a:t>
                      </a:r>
                      <a:r>
                        <a:rPr lang="en-US" altLang="zh-TW" dirty="0" err="1"/>
                        <a:t>anotherRectangle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print("the same")</a:t>
                      </a:r>
                    </a:p>
                    <a:p>
                      <a:r>
                        <a:rPr lang="en-US" altLang="zh-TW" dirty="0"/>
                        <a:t>} else {</a:t>
                      </a:r>
                    </a:p>
                    <a:p>
                      <a:r>
                        <a:rPr lang="en-US" altLang="zh-TW" dirty="0"/>
                        <a:t>    print("not the same")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241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1703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//-------------------------------------</a:t>
                      </a:r>
                    </a:p>
                    <a:p>
                      <a:r>
                        <a:rPr lang="en-US" altLang="zh-TW" dirty="0"/>
                        <a:t>print()</a:t>
                      </a:r>
                    </a:p>
                    <a:p>
                      <a:r>
                        <a:rPr lang="en-US" altLang="zh-TW" dirty="0" err="1"/>
                        <a:t>anotherRectangle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oneRectangle</a:t>
                      </a:r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anotherRectangle.width</a:t>
                      </a:r>
                      <a:r>
                        <a:rPr lang="en-US" altLang="zh-TW" dirty="0"/>
                        <a:t> = 20</a:t>
                      </a:r>
                    </a:p>
                    <a:p>
                      <a:r>
                        <a:rPr lang="en-US" altLang="zh-TW" dirty="0" err="1"/>
                        <a:t>anotherRectangle.height</a:t>
                      </a:r>
                      <a:r>
                        <a:rPr lang="en-US" altLang="zh-TW" dirty="0"/>
                        <a:t> = 10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oneRectangle.width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oneRectangle.width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oneRectangle.height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oneRectangle.height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anotherRectangle.width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anotherRectangle.width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anotherRectangle.height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anotherRectangle.height</a:t>
                      </a:r>
                      <a:r>
                        <a:rPr lang="en-US" altLang="zh-TW" dirty="0"/>
                        <a:t>)")</a:t>
                      </a:r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if </a:t>
                      </a:r>
                      <a:r>
                        <a:rPr lang="en-US" altLang="zh-TW" dirty="0" err="1"/>
                        <a:t>oneRectangle</a:t>
                      </a:r>
                      <a:r>
                        <a:rPr lang="en-US" altLang="zh-TW" dirty="0"/>
                        <a:t> === </a:t>
                      </a:r>
                      <a:r>
                        <a:rPr lang="en-US" altLang="zh-TW" dirty="0" err="1"/>
                        <a:t>anotherRectangle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print("the same")</a:t>
                      </a:r>
                    </a:p>
                    <a:p>
                      <a:r>
                        <a:rPr lang="en-US" altLang="zh-TW" dirty="0"/>
                        <a:t>} else {</a:t>
                      </a:r>
                    </a:p>
                    <a:p>
                      <a:r>
                        <a:rPr lang="en-US" altLang="zh-TW" dirty="0"/>
                        <a:t>    print("not the same")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159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6530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oneRectangle.width</a:t>
                      </a:r>
                      <a:r>
                        <a:rPr lang="en-US" altLang="zh-TW" dirty="0"/>
                        <a:t> = 10</a:t>
                      </a:r>
                      <a:endParaRPr lang="zh-TW" altLang="zh-TW" dirty="0"/>
                    </a:p>
                    <a:p>
                      <a:r>
                        <a:rPr lang="en-US" altLang="zh-TW" dirty="0" err="1"/>
                        <a:t>oneRectangle.height</a:t>
                      </a:r>
                      <a:r>
                        <a:rPr lang="en-US" altLang="zh-TW" dirty="0"/>
                        <a:t> = 20</a:t>
                      </a:r>
                      <a:endParaRPr lang="zh-TW" altLang="zh-TW" dirty="0"/>
                    </a:p>
                    <a:p>
                      <a:r>
                        <a:rPr lang="en-US" altLang="zh-TW" dirty="0" err="1"/>
                        <a:t>anotherRectangle.width</a:t>
                      </a:r>
                      <a:r>
                        <a:rPr lang="en-US" altLang="zh-TW" dirty="0"/>
                        <a:t> = 50</a:t>
                      </a:r>
                      <a:endParaRPr lang="zh-TW" altLang="zh-TW" dirty="0"/>
                    </a:p>
                    <a:p>
                      <a:r>
                        <a:rPr lang="en-US" altLang="zh-TW" dirty="0" err="1"/>
                        <a:t>anotherRectangle.height</a:t>
                      </a:r>
                      <a:r>
                        <a:rPr lang="en-US" altLang="zh-TW" dirty="0"/>
                        <a:t> = 80</a:t>
                      </a:r>
                      <a:endParaRPr lang="zh-TW" altLang="zh-TW" dirty="0"/>
                    </a:p>
                    <a:p>
                      <a:r>
                        <a:rPr lang="en-US" altLang="zh-TW" dirty="0"/>
                        <a:t>not the same</a:t>
                      </a:r>
                      <a:endParaRPr lang="zh-TW" altLang="zh-TW" dirty="0"/>
                    </a:p>
                    <a:p>
                      <a:r>
                        <a:rPr lang="en-US" altLang="zh-TW" dirty="0"/>
                        <a:t> </a:t>
                      </a:r>
                      <a:endParaRPr lang="zh-TW" altLang="zh-TW" dirty="0"/>
                    </a:p>
                    <a:p>
                      <a:r>
                        <a:rPr lang="en-US" altLang="zh-TW" dirty="0" err="1"/>
                        <a:t>oneRectangle.width</a:t>
                      </a:r>
                      <a:r>
                        <a:rPr lang="en-US" altLang="zh-TW" dirty="0"/>
                        <a:t> = 20</a:t>
                      </a:r>
                      <a:endParaRPr lang="zh-TW" altLang="zh-TW" dirty="0"/>
                    </a:p>
                    <a:p>
                      <a:r>
                        <a:rPr lang="en-US" altLang="zh-TW" dirty="0" err="1"/>
                        <a:t>oneRectangle.height</a:t>
                      </a:r>
                      <a:r>
                        <a:rPr lang="en-US" altLang="zh-TW" dirty="0"/>
                        <a:t> = 10</a:t>
                      </a:r>
                      <a:endParaRPr lang="zh-TW" altLang="zh-TW" dirty="0"/>
                    </a:p>
                    <a:p>
                      <a:r>
                        <a:rPr lang="en-US" altLang="zh-TW" dirty="0" err="1"/>
                        <a:t>anotherRectangle.width</a:t>
                      </a:r>
                      <a:r>
                        <a:rPr lang="en-US" altLang="zh-TW" dirty="0"/>
                        <a:t> = 20</a:t>
                      </a:r>
                      <a:endParaRPr lang="zh-TW" altLang="zh-TW" dirty="0"/>
                    </a:p>
                    <a:p>
                      <a:r>
                        <a:rPr lang="en-US" altLang="zh-TW" dirty="0" err="1"/>
                        <a:t>anotherRectangle.height</a:t>
                      </a:r>
                      <a:r>
                        <a:rPr lang="en-US" altLang="zh-TW" dirty="0"/>
                        <a:t> = 10</a:t>
                      </a:r>
                      <a:endParaRPr lang="zh-TW" altLang="zh-TW" dirty="0"/>
                    </a:p>
                    <a:p>
                      <a:r>
                        <a:rPr lang="en-US" altLang="zh-TW" dirty="0"/>
                        <a:t>the same</a:t>
                      </a:r>
                      <a:endParaRPr lang="zh-TW" altLang="zh-TW" dirty="0"/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02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9.2  </a:t>
            </a:r>
            <a:r>
              <a:rPr lang="zh-TW" altLang="zh-TW" dirty="0"/>
              <a:t>列舉的語法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zh-TW" altLang="zh-TW" dirty="0"/>
              <a:t>語法是以</a:t>
            </a:r>
            <a:r>
              <a:rPr lang="en-US" altLang="zh-TW" dirty="0" err="1"/>
              <a:t>enum</a:t>
            </a:r>
            <a:r>
              <a:rPr lang="zh-TW" altLang="zh-TW" dirty="0"/>
              <a:t>為開頭，之後以左、右大括號括起列舉值，並在列舉值名稱前加上</a:t>
            </a:r>
            <a:r>
              <a:rPr lang="en-US" altLang="zh-TW" dirty="0"/>
              <a:t>case</a:t>
            </a:r>
            <a:r>
              <a:rPr lang="zh-TW" altLang="zh-TW" dirty="0"/>
              <a:t>，即可完成。 </a:t>
            </a:r>
            <a:r>
              <a:rPr lang="zh-TW" altLang="en-US" dirty="0"/>
              <a:t>如：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b="1" dirty="0" err="1"/>
              <a:t>enum</a:t>
            </a:r>
            <a:r>
              <a:rPr lang="en-US" altLang="zh-TW" b="1" dirty="0"/>
              <a:t> people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case freshman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case sophomore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case junior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case senior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}</a:t>
            </a:r>
            <a:endParaRPr lang="zh-TW" altLang="zh-TW" dirty="0"/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807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9.2.1  </a:t>
            </a:r>
            <a:r>
              <a:rPr lang="zh-TW" altLang="zh-TW" dirty="0"/>
              <a:t>在</a:t>
            </a:r>
            <a:r>
              <a:rPr lang="en-US" altLang="zh-TW" dirty="0"/>
              <a:t>switch</a:t>
            </a:r>
            <a:r>
              <a:rPr lang="zh-TW" altLang="zh-TW" dirty="0"/>
              <a:t>敘述中使用列舉值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可以定義一屬於此列舉的變數，並利用</a:t>
            </a:r>
            <a:r>
              <a:rPr lang="en-US" altLang="zh-TW" dirty="0"/>
              <a:t>switch</a:t>
            </a:r>
            <a:r>
              <a:rPr lang="zh-TW" altLang="zh-TW" dirty="0"/>
              <a:t>敘述加以判斷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4847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9861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mr-IN" altLang="zh-TW" dirty="0" err="1"/>
                        <a:t>enum</a:t>
                      </a:r>
                      <a:r>
                        <a:rPr kumimoji="1" lang="mr-IN" altLang="zh-TW" dirty="0"/>
                        <a:t> </a:t>
                      </a:r>
                      <a:r>
                        <a:rPr kumimoji="1" lang="mr-IN" altLang="zh-TW" dirty="0" err="1"/>
                        <a:t>people</a:t>
                      </a:r>
                      <a:r>
                        <a:rPr kumimoji="1" lang="mr-IN" altLang="zh-TW" dirty="0"/>
                        <a:t> {</a:t>
                      </a:r>
                    </a:p>
                    <a:p>
                      <a:r>
                        <a:rPr kumimoji="1" lang="mr-IN" altLang="zh-TW" dirty="0"/>
                        <a:t>    </a:t>
                      </a:r>
                      <a:r>
                        <a:rPr kumimoji="1" lang="mr-IN" altLang="zh-TW" dirty="0" err="1"/>
                        <a:t>case</a:t>
                      </a:r>
                      <a:r>
                        <a:rPr kumimoji="1" lang="mr-IN" altLang="zh-TW" dirty="0"/>
                        <a:t> </a:t>
                      </a:r>
                      <a:r>
                        <a:rPr kumimoji="1" lang="mr-IN" altLang="zh-TW" dirty="0" err="1"/>
                        <a:t>freshman</a:t>
                      </a:r>
                      <a:r>
                        <a:rPr kumimoji="1" lang="mr-IN" altLang="zh-TW" dirty="0"/>
                        <a:t>, </a:t>
                      </a:r>
                      <a:r>
                        <a:rPr kumimoji="1" lang="mr-IN" altLang="zh-TW" dirty="0" err="1"/>
                        <a:t>sophomore</a:t>
                      </a:r>
                      <a:r>
                        <a:rPr kumimoji="1" lang="mr-IN" altLang="zh-TW" dirty="0"/>
                        <a:t>, </a:t>
                      </a:r>
                      <a:r>
                        <a:rPr kumimoji="1" lang="mr-IN" altLang="zh-TW" dirty="0" err="1"/>
                        <a:t>junior</a:t>
                      </a:r>
                      <a:r>
                        <a:rPr kumimoji="1" lang="mr-IN" altLang="zh-TW" dirty="0"/>
                        <a:t>, </a:t>
                      </a:r>
                      <a:r>
                        <a:rPr kumimoji="1" lang="mr-IN" altLang="zh-TW" dirty="0" err="1"/>
                        <a:t>senior</a:t>
                      </a:r>
                      <a:endParaRPr kumimoji="1" lang="mr-IN" altLang="zh-TW" dirty="0"/>
                    </a:p>
                    <a:p>
                      <a:r>
                        <a:rPr kumimoji="1" lang="mr-IN" altLang="zh-TW" dirty="0"/>
                        <a:t>}</a:t>
                      </a:r>
                    </a:p>
                    <a:p>
                      <a:r>
                        <a:rPr kumimoji="1" lang="mr-IN" altLang="zh-TW" dirty="0" err="1"/>
                        <a:t>let</a:t>
                      </a:r>
                      <a:r>
                        <a:rPr kumimoji="1" lang="mr-IN" altLang="zh-TW" dirty="0"/>
                        <a:t> </a:t>
                      </a:r>
                      <a:r>
                        <a:rPr kumimoji="1" lang="mr-IN" altLang="zh-TW" dirty="0" err="1"/>
                        <a:t>status</a:t>
                      </a:r>
                      <a:r>
                        <a:rPr kumimoji="1" lang="mr-IN" altLang="zh-TW" dirty="0"/>
                        <a:t> = </a:t>
                      </a:r>
                      <a:r>
                        <a:rPr kumimoji="1" lang="mr-IN" altLang="zh-TW" dirty="0" err="1"/>
                        <a:t>people.junior</a:t>
                      </a:r>
                      <a:endParaRPr kumimoji="1" lang="mr-IN" altLang="zh-TW" dirty="0"/>
                    </a:p>
                    <a:p>
                      <a:r>
                        <a:rPr kumimoji="1" lang="mr-IN" altLang="zh-TW" dirty="0" err="1"/>
                        <a:t>switch</a:t>
                      </a:r>
                      <a:r>
                        <a:rPr kumimoji="1" lang="mr-IN" altLang="zh-TW" dirty="0"/>
                        <a:t> </a:t>
                      </a:r>
                      <a:r>
                        <a:rPr kumimoji="1" lang="mr-IN" altLang="zh-TW" dirty="0" err="1"/>
                        <a:t>status</a:t>
                      </a:r>
                      <a:r>
                        <a:rPr kumimoji="1" lang="mr-IN" altLang="zh-TW" dirty="0"/>
                        <a:t> {</a:t>
                      </a:r>
                    </a:p>
                    <a:p>
                      <a:r>
                        <a:rPr kumimoji="1" lang="mr-IN" altLang="zh-TW" dirty="0"/>
                        <a:t>    </a:t>
                      </a:r>
                      <a:r>
                        <a:rPr kumimoji="1" lang="mr-IN" altLang="zh-TW" dirty="0" err="1"/>
                        <a:t>case</a:t>
                      </a:r>
                      <a:r>
                        <a:rPr kumimoji="1" lang="mr-IN" altLang="zh-TW" dirty="0"/>
                        <a:t> .</a:t>
                      </a:r>
                      <a:r>
                        <a:rPr kumimoji="1" lang="mr-IN" altLang="zh-TW" dirty="0" err="1"/>
                        <a:t>freshman</a:t>
                      </a:r>
                      <a:r>
                        <a:rPr kumimoji="1" lang="mr-IN" altLang="zh-TW" dirty="0"/>
                        <a:t>:</a:t>
                      </a:r>
                    </a:p>
                    <a:p>
                      <a:r>
                        <a:rPr kumimoji="1" lang="mr-IN" altLang="zh-TW" dirty="0"/>
                        <a:t>        </a:t>
                      </a:r>
                      <a:r>
                        <a:rPr kumimoji="1" lang="mr-IN" altLang="zh-TW" dirty="0" err="1"/>
                        <a:t>print</a:t>
                      </a:r>
                      <a:r>
                        <a:rPr kumimoji="1" lang="mr-IN" altLang="zh-TW" dirty="0"/>
                        <a:t>("</a:t>
                      </a:r>
                      <a:r>
                        <a:rPr kumimoji="1" lang="zh-TW" altLang="mr-IN" dirty="0"/>
                        <a:t>你是大一生</a:t>
                      </a:r>
                      <a:r>
                        <a:rPr kumimoji="1" lang="mr-IN" altLang="zh-TW" dirty="0"/>
                        <a:t>")</a:t>
                      </a:r>
                    </a:p>
                    <a:p>
                      <a:r>
                        <a:rPr kumimoji="1" lang="mr-IN" altLang="zh-TW" dirty="0"/>
                        <a:t>    </a:t>
                      </a:r>
                      <a:r>
                        <a:rPr kumimoji="1" lang="mr-IN" altLang="zh-TW" dirty="0" err="1"/>
                        <a:t>case</a:t>
                      </a:r>
                      <a:r>
                        <a:rPr kumimoji="1" lang="mr-IN" altLang="zh-TW" dirty="0"/>
                        <a:t> .</a:t>
                      </a:r>
                      <a:r>
                        <a:rPr kumimoji="1" lang="mr-IN" altLang="zh-TW" dirty="0" err="1"/>
                        <a:t>sophomore</a:t>
                      </a:r>
                      <a:r>
                        <a:rPr kumimoji="1" lang="mr-IN" altLang="zh-TW" dirty="0"/>
                        <a:t>:</a:t>
                      </a:r>
                    </a:p>
                    <a:p>
                      <a:r>
                        <a:rPr kumimoji="1" lang="mr-IN" altLang="zh-TW" dirty="0"/>
                        <a:t>        </a:t>
                      </a:r>
                      <a:r>
                        <a:rPr kumimoji="1" lang="mr-IN" altLang="zh-TW" dirty="0" err="1"/>
                        <a:t>print</a:t>
                      </a:r>
                      <a:r>
                        <a:rPr kumimoji="1" lang="mr-IN" altLang="zh-TW" dirty="0"/>
                        <a:t>("</a:t>
                      </a:r>
                      <a:r>
                        <a:rPr kumimoji="1" lang="zh-TW" altLang="mr-IN" dirty="0"/>
                        <a:t>你是大二生</a:t>
                      </a:r>
                      <a:r>
                        <a:rPr kumimoji="1" lang="mr-IN" altLang="zh-TW" dirty="0"/>
                        <a:t>")</a:t>
                      </a:r>
                    </a:p>
                    <a:p>
                      <a:r>
                        <a:rPr kumimoji="1" lang="mr-IN" altLang="zh-TW" dirty="0"/>
                        <a:t>    </a:t>
                      </a:r>
                      <a:r>
                        <a:rPr kumimoji="1" lang="mr-IN" altLang="zh-TW" dirty="0" err="1"/>
                        <a:t>case</a:t>
                      </a:r>
                      <a:r>
                        <a:rPr kumimoji="1" lang="mr-IN" altLang="zh-TW" dirty="0"/>
                        <a:t> .</a:t>
                      </a:r>
                      <a:r>
                        <a:rPr kumimoji="1" lang="mr-IN" altLang="zh-TW" dirty="0" err="1"/>
                        <a:t>junior</a:t>
                      </a:r>
                      <a:r>
                        <a:rPr kumimoji="1" lang="mr-IN" altLang="zh-TW" dirty="0"/>
                        <a:t>:</a:t>
                      </a:r>
                    </a:p>
                    <a:p>
                      <a:r>
                        <a:rPr kumimoji="1" lang="mr-IN" altLang="zh-TW" dirty="0"/>
                        <a:t>        </a:t>
                      </a:r>
                      <a:r>
                        <a:rPr kumimoji="1" lang="mr-IN" altLang="zh-TW" dirty="0" err="1"/>
                        <a:t>print</a:t>
                      </a:r>
                      <a:r>
                        <a:rPr kumimoji="1" lang="mr-IN" altLang="zh-TW" dirty="0"/>
                        <a:t>("</a:t>
                      </a:r>
                      <a:r>
                        <a:rPr kumimoji="1" lang="zh-TW" altLang="mr-IN" dirty="0"/>
                        <a:t>你是大三生</a:t>
                      </a:r>
                      <a:r>
                        <a:rPr kumimoji="1" lang="mr-IN" altLang="zh-TW" dirty="0"/>
                        <a:t>")</a:t>
                      </a:r>
                    </a:p>
                    <a:p>
                      <a:r>
                        <a:rPr kumimoji="1" lang="mr-IN" altLang="zh-TW" dirty="0"/>
                        <a:t>    </a:t>
                      </a:r>
                      <a:r>
                        <a:rPr kumimoji="1" lang="mr-IN" altLang="zh-TW" dirty="0" err="1"/>
                        <a:t>case</a:t>
                      </a:r>
                      <a:r>
                        <a:rPr kumimoji="1" lang="mr-IN" altLang="zh-TW" dirty="0"/>
                        <a:t> .</a:t>
                      </a:r>
                      <a:r>
                        <a:rPr kumimoji="1" lang="mr-IN" altLang="zh-TW" dirty="0" err="1"/>
                        <a:t>senior</a:t>
                      </a:r>
                      <a:r>
                        <a:rPr kumimoji="1" lang="mr-IN" altLang="zh-TW" dirty="0"/>
                        <a:t>:</a:t>
                      </a:r>
                    </a:p>
                    <a:p>
                      <a:r>
                        <a:rPr kumimoji="1" lang="mr-IN" altLang="zh-TW" dirty="0"/>
                        <a:t>        </a:t>
                      </a:r>
                      <a:r>
                        <a:rPr kumimoji="1" lang="mr-IN" altLang="zh-TW" dirty="0" err="1"/>
                        <a:t>print</a:t>
                      </a:r>
                      <a:r>
                        <a:rPr kumimoji="1" lang="mr-IN" altLang="zh-TW" dirty="0"/>
                        <a:t>("</a:t>
                      </a:r>
                      <a:r>
                        <a:rPr kumimoji="1" lang="zh-TW" altLang="mr-IN" dirty="0"/>
                        <a:t>你是大四生</a:t>
                      </a:r>
                      <a:r>
                        <a:rPr kumimoji="1" lang="mr-IN" altLang="zh-TW" dirty="0"/>
                        <a:t>")</a:t>
                      </a:r>
                    </a:p>
                    <a:p>
                      <a:r>
                        <a:rPr kumimoji="1" lang="mr-IN" altLang="zh-TW" dirty="0"/>
                        <a:t>}</a:t>
                      </a:r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146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zh-TW" dirty="0"/>
              <a:t>你是大三生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5770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9.2.2  </a:t>
            </a:r>
            <a:r>
              <a:rPr lang="zh-TW" altLang="zh-TW" dirty="0"/>
              <a:t>關連值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在列舉值中我們可以給予其關連值</a:t>
            </a:r>
            <a:r>
              <a:rPr lang="en-US" altLang="zh-TW" dirty="0"/>
              <a:t> (associated value) 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8658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1274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//associated value</a:t>
                      </a:r>
                    </a:p>
                    <a:p>
                      <a:r>
                        <a:rPr lang="en-US" altLang="zh-TW" dirty="0" err="1"/>
                        <a:t>enum</a:t>
                      </a:r>
                      <a:r>
                        <a:rPr lang="en-US" altLang="zh-TW" dirty="0"/>
                        <a:t> mobile {</a:t>
                      </a:r>
                    </a:p>
                    <a:p>
                      <a:r>
                        <a:rPr lang="en-US" altLang="zh-TW" dirty="0"/>
                        <a:t>    case iOS(String)</a:t>
                      </a:r>
                    </a:p>
                    <a:p>
                      <a:r>
                        <a:rPr lang="en-US" altLang="zh-TW" dirty="0"/>
                        <a:t>    case Android(String, String)</a:t>
                      </a:r>
                    </a:p>
                    <a:p>
                      <a:r>
                        <a:rPr lang="en-US" altLang="zh-TW" dirty="0"/>
                        <a:t>    case Windows(String)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myMobile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mobile.iOS</a:t>
                      </a:r>
                      <a:r>
                        <a:rPr lang="en-US" altLang="zh-TW" dirty="0"/>
                        <a:t>("iPhone")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mr-IN" altLang="zh-TW" dirty="0" err="1"/>
                        <a:t>switch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myMobile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case</a:t>
                      </a:r>
                      <a:r>
                        <a:rPr lang="mr-IN" altLang="zh-TW" dirty="0"/>
                        <a:t> .</a:t>
                      </a:r>
                      <a:r>
                        <a:rPr lang="mr-IN" altLang="zh-TW" dirty="0" err="1"/>
                        <a:t>iOS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let</a:t>
                      </a:r>
                      <a:r>
                        <a:rPr lang="mr-IN" altLang="zh-TW" dirty="0"/>
                        <a:t> mobile1):</a:t>
                      </a:r>
                    </a:p>
                    <a:p>
                      <a:r>
                        <a:rPr lang="mr-IN" altLang="zh-TW" dirty="0"/>
                        <a:t>   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zh-TW" altLang="mr-IN" dirty="0"/>
                        <a:t>使用</a:t>
                      </a:r>
                      <a:r>
                        <a:rPr lang="mr-IN" altLang="zh-TW" dirty="0" err="1"/>
                        <a:t>iOS</a:t>
                      </a:r>
                      <a:r>
                        <a:rPr lang="zh-TW" altLang="mr-IN" dirty="0"/>
                        <a:t>系統</a:t>
                      </a:r>
                      <a:r>
                        <a:rPr lang="mr-IN" altLang="zh-TW" dirty="0"/>
                        <a:t>, </a:t>
                      </a:r>
                      <a:r>
                        <a:rPr lang="zh-TW" altLang="mr-IN" dirty="0"/>
                        <a:t>你可以選擇</a:t>
                      </a:r>
                      <a:r>
                        <a:rPr lang="mr-IN" altLang="zh-TW" dirty="0"/>
                        <a:t>: \(mobile1)")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case</a:t>
                      </a:r>
                      <a:r>
                        <a:rPr lang="mr-IN" altLang="zh-TW" dirty="0"/>
                        <a:t> .</a:t>
                      </a:r>
                      <a:r>
                        <a:rPr lang="mr-IN" altLang="zh-TW" dirty="0" err="1"/>
                        <a:t>Android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let</a:t>
                      </a:r>
                      <a:r>
                        <a:rPr lang="mr-IN" altLang="zh-TW" dirty="0"/>
                        <a:t> mobile3, </a:t>
                      </a:r>
                      <a:r>
                        <a:rPr lang="mr-IN" altLang="zh-TW" dirty="0" err="1"/>
                        <a:t>let</a:t>
                      </a:r>
                      <a:r>
                        <a:rPr lang="mr-IN" altLang="zh-TW" dirty="0"/>
                        <a:t> mobile4):</a:t>
                      </a:r>
                    </a:p>
                    <a:p>
                      <a:r>
                        <a:rPr lang="mr-IN" altLang="zh-TW" dirty="0"/>
                        <a:t>   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zh-TW" altLang="mr-IN" dirty="0"/>
                        <a:t>使用 </a:t>
                      </a:r>
                      <a:r>
                        <a:rPr lang="mr-IN" altLang="zh-TW" dirty="0" err="1"/>
                        <a:t>Android</a:t>
                      </a:r>
                      <a:r>
                        <a:rPr lang="mr-IN" altLang="zh-TW" dirty="0"/>
                        <a:t> </a:t>
                      </a:r>
                      <a:r>
                        <a:rPr lang="zh-TW" altLang="mr-IN" dirty="0"/>
                        <a:t>系統</a:t>
                      </a:r>
                      <a:r>
                        <a:rPr lang="mr-IN" altLang="zh-TW" dirty="0"/>
                        <a:t>, </a:t>
                      </a:r>
                      <a:r>
                        <a:rPr lang="zh-TW" altLang="mr-IN" dirty="0"/>
                        <a:t>你可以選擇</a:t>
                      </a:r>
                      <a:r>
                        <a:rPr lang="mr-IN" altLang="zh-TW" dirty="0"/>
                        <a:t>: \(mobile3) </a:t>
                      </a:r>
                      <a:r>
                        <a:rPr lang="zh-TW" altLang="mr-IN" dirty="0"/>
                        <a:t>或 </a:t>
                      </a:r>
                      <a:r>
                        <a:rPr lang="mr-IN" altLang="zh-TW" dirty="0"/>
                        <a:t>\(mobile4) </a:t>
                      </a:r>
                      <a:r>
                        <a:rPr lang="zh-TW" altLang="mr-IN" dirty="0"/>
                        <a:t>或其它</a:t>
                      </a:r>
                      <a:r>
                        <a:rPr lang="mr-IN" altLang="zh-TW" dirty="0"/>
                        <a:t>")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case</a:t>
                      </a:r>
                      <a:r>
                        <a:rPr lang="mr-IN" altLang="zh-TW" dirty="0"/>
                        <a:t> .Windows(</a:t>
                      </a:r>
                      <a:r>
                        <a:rPr lang="mr-IN" altLang="zh-TW" dirty="0" err="1"/>
                        <a:t>let</a:t>
                      </a:r>
                      <a:r>
                        <a:rPr lang="mr-IN" altLang="zh-TW" dirty="0"/>
                        <a:t> mobile6):</a:t>
                      </a:r>
                    </a:p>
                    <a:p>
                      <a:r>
                        <a:rPr lang="mr-IN" altLang="zh-TW" dirty="0"/>
                        <a:t>   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zh-TW" altLang="mr-IN" dirty="0"/>
                        <a:t>使用 </a:t>
                      </a:r>
                      <a:r>
                        <a:rPr lang="mr-IN" altLang="zh-TW" dirty="0"/>
                        <a:t>Windows </a:t>
                      </a:r>
                      <a:r>
                        <a:rPr lang="mr-IN" altLang="zh-TW" dirty="0" err="1"/>
                        <a:t>Phone</a:t>
                      </a:r>
                      <a:r>
                        <a:rPr lang="mr-IN" altLang="zh-TW" dirty="0"/>
                        <a:t>, </a:t>
                      </a:r>
                      <a:r>
                        <a:rPr lang="zh-TW" altLang="mr-IN" dirty="0"/>
                        <a:t>你可以選擇</a:t>
                      </a:r>
                      <a:r>
                        <a:rPr lang="mr-IN" altLang="zh-TW" dirty="0"/>
                        <a:t>: \(mobile6)")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08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9.1  </a:t>
            </a:r>
            <a:r>
              <a:rPr lang="zh-TW" altLang="zh-TW" dirty="0"/>
              <a:t>類別與結構的比較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類別與結構的相似之處除了可以定義屬性與功能外，還可以使用索引存取屬性值、定義初始器來初始屬性、延展預設實作的功能以及遵從某一協定提供某一形式的標準功能。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4480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zh-TW" dirty="0"/>
              <a:t>使用</a:t>
            </a:r>
            <a:r>
              <a:rPr lang="en-US" altLang="zh-TW" b="1" dirty="0"/>
              <a:t>iOS</a:t>
            </a:r>
            <a:r>
              <a:rPr lang="zh-CN" altLang="zh-TW" dirty="0"/>
              <a:t>系統</a:t>
            </a:r>
            <a:r>
              <a:rPr lang="en-US" altLang="zh-TW" dirty="0"/>
              <a:t>, </a:t>
            </a:r>
            <a:r>
              <a:rPr lang="zh-CN" altLang="zh-TW" dirty="0"/>
              <a:t>你可以選擇</a:t>
            </a:r>
            <a:r>
              <a:rPr lang="en-US" altLang="zh-TW" b="1" dirty="0"/>
              <a:t>: iPhone</a:t>
            </a:r>
            <a:endParaRPr lang="zh-TW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1521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9.2.3  </a:t>
            </a:r>
            <a:r>
              <a:rPr lang="en-US" altLang="zh-TW" dirty="0" err="1"/>
              <a:t>rawValue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在列舉中</a:t>
            </a:r>
            <a:r>
              <a:rPr lang="en-US" altLang="zh-TW" dirty="0"/>
              <a:t>Swift 3</a:t>
            </a:r>
            <a:r>
              <a:rPr lang="zh-TW" altLang="zh-TW" dirty="0"/>
              <a:t>提供</a:t>
            </a:r>
            <a:r>
              <a:rPr lang="en-US" altLang="zh-TW" dirty="0" err="1"/>
              <a:t>rawValue</a:t>
            </a:r>
            <a:r>
              <a:rPr lang="en-US" altLang="zh-TW" dirty="0"/>
              <a:t> </a:t>
            </a:r>
            <a:r>
              <a:rPr lang="zh-TW" altLang="zh-TW" dirty="0"/>
              <a:t>函式，用以告訴列舉值的原始值</a:t>
            </a:r>
            <a:r>
              <a:rPr lang="en-US" altLang="zh-TW" dirty="0"/>
              <a:t>(raw value)</a:t>
            </a:r>
            <a:r>
              <a:rPr lang="zh-TW" altLang="zh-TW" dirty="0"/>
              <a:t>，亦即是預設值</a:t>
            </a:r>
            <a:r>
              <a:rPr lang="en-US" altLang="zh-TW" dirty="0"/>
              <a:t>(default value)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73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TW" dirty="0" err="1"/>
              <a:t>enum</a:t>
            </a:r>
            <a:r>
              <a:rPr kumimoji="1" lang="en-US" altLang="zh-TW" dirty="0"/>
              <a:t> people: </a:t>
            </a:r>
            <a:r>
              <a:rPr kumimoji="1" lang="en-US" altLang="zh-TW" dirty="0" err="1"/>
              <a:t>Int</a:t>
            </a:r>
            <a:r>
              <a:rPr kumimoji="1" lang="en-US" altLang="zh-TW" dirty="0"/>
              <a:t> {</a:t>
            </a:r>
          </a:p>
          <a:p>
            <a:pPr marL="0" indent="0">
              <a:buNone/>
            </a:pPr>
            <a:r>
              <a:rPr kumimoji="1" lang="en-US" altLang="zh-TW" dirty="0"/>
              <a:t>    case freshman=1, sophomore, junior, senior</a:t>
            </a:r>
          </a:p>
          <a:p>
            <a:pPr marL="0" indent="0">
              <a:buNone/>
            </a:pPr>
            <a:r>
              <a:rPr kumimoji="1" lang="en-US" altLang="zh-TW" dirty="0"/>
              <a:t>}</a:t>
            </a:r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/>
              <a:t>let status = </a:t>
            </a:r>
            <a:r>
              <a:rPr kumimoji="1" lang="en-US" altLang="zh-TW" dirty="0" err="1"/>
              <a:t>people.senior.rawValue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/>
              <a:t>print(status)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633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4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6017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/>
          </p:cNvSpPr>
          <p:nvPr/>
        </p:nvSpPr>
        <p:spPr>
          <a:xfrm>
            <a:off x="1451579" y="714376"/>
            <a:ext cx="9603275" cy="47519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n"/>
            </a:pPr>
            <a:r>
              <a:rPr lang="zh-TW" altLang="zh-TW" dirty="0"/>
              <a:t>類別的定義的語法如下：</a:t>
            </a:r>
          </a:p>
          <a:p>
            <a:pPr marL="0" indent="0">
              <a:buNone/>
            </a:pPr>
            <a:r>
              <a:rPr lang="en-US" altLang="zh-TW" b="1" dirty="0"/>
              <a:t>class name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//</a:t>
            </a:r>
            <a:r>
              <a:rPr lang="zh-CN" altLang="zh-TW" dirty="0"/>
              <a:t>類別的定義從此處開始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}</a:t>
            </a:r>
          </a:p>
          <a:p>
            <a:endParaRPr lang="zh-TW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結構的宣告語法如下：</a:t>
            </a:r>
          </a:p>
          <a:p>
            <a:pPr marL="0" indent="0">
              <a:buNone/>
            </a:pPr>
            <a:r>
              <a:rPr lang="en-US" altLang="zh-TW" b="1" dirty="0" err="1"/>
              <a:t>struct</a:t>
            </a:r>
            <a:r>
              <a:rPr lang="en-US" altLang="zh-TW" b="1" dirty="0"/>
              <a:t> name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//</a:t>
            </a:r>
            <a:r>
              <a:rPr lang="zh-CN" altLang="zh-TW" dirty="0"/>
              <a:t>結構的定義從此處開始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}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91271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9.1.1  </a:t>
            </a:r>
            <a:r>
              <a:rPr lang="zh-TW" altLang="zh-TW" dirty="0"/>
              <a:t>值型態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結構與列舉是屬於值型態</a:t>
            </a:r>
            <a:r>
              <a:rPr lang="en-US" altLang="zh-TW" dirty="0"/>
              <a:t> (value type) </a:t>
            </a:r>
            <a:r>
              <a:rPr lang="zh-TW" altLang="zh-TW" dirty="0"/>
              <a:t>的資料。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當一結構或列舉指定給另一結構或列舉時，若其中有一所屬的資料改變，另一個是不會受影響，因為它們各自佔不同的記憶體空間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3812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3616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value type</a:t>
                      </a:r>
                    </a:p>
                    <a:p>
                      <a:r>
                        <a:rPr lang="en-US" altLang="zh-TW" dirty="0" err="1"/>
                        <a:t>struct</a:t>
                      </a:r>
                      <a:r>
                        <a:rPr lang="en-US" altLang="zh-TW" dirty="0"/>
                        <a:t> Point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x = 0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y = 0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onePoint</a:t>
                      </a:r>
                      <a:r>
                        <a:rPr lang="en-US" altLang="zh-TW" dirty="0"/>
                        <a:t> = Point()</a:t>
                      </a:r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anotherPoint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onePoint</a:t>
                      </a:r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onePoint.x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onePoint.x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onePoint.y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onePoint.y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anotherPoint.x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anotherPoint.x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print("</a:t>
                      </a:r>
                      <a:r>
                        <a:rPr lang="en-US" altLang="zh-TW" sz="1800" kern="1200" dirty="0" err="1">
                          <a:effectLst/>
                        </a:rPr>
                        <a:t>anotherPoint.y</a:t>
                      </a:r>
                      <a:r>
                        <a:rPr lang="en-US" altLang="zh-TW" sz="1800" kern="1200" dirty="0">
                          <a:effectLst/>
                        </a:rPr>
                        <a:t> = \(</a:t>
                      </a:r>
                      <a:r>
                        <a:rPr lang="en-US" altLang="zh-TW" sz="1800" kern="1200" dirty="0" err="1">
                          <a:effectLst/>
                        </a:rPr>
                        <a:t>anotherPoint.y</a:t>
                      </a:r>
                      <a:r>
                        <a:rPr lang="en-US" altLang="zh-TW" sz="1800" kern="1200" dirty="0">
                          <a:effectLst/>
                        </a:rPr>
                        <a:t>)")</a:t>
                      </a:r>
                      <a:r>
                        <a:rPr lang="zh-TW" altLang="zh-TW" dirty="0">
                          <a:effectLst/>
                        </a:rPr>
                        <a:t> </a:t>
                      </a:r>
                      <a:endParaRPr lang="zh-TW" altLang="en-US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anotherPoint.x</a:t>
                      </a:r>
                      <a:r>
                        <a:rPr lang="en-US" altLang="zh-TW" dirty="0"/>
                        <a:t> = 10</a:t>
                      </a:r>
                    </a:p>
                    <a:p>
                      <a:r>
                        <a:rPr lang="en-US" altLang="zh-TW" dirty="0" err="1"/>
                        <a:t>anotherPoint.y</a:t>
                      </a:r>
                      <a:r>
                        <a:rPr lang="en-US" altLang="zh-TW" dirty="0"/>
                        <a:t> = 10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print("\n</a:t>
                      </a:r>
                      <a:r>
                        <a:rPr lang="zh-TW" altLang="en-US" dirty="0"/>
                        <a:t>將原點座標改為</a:t>
                      </a:r>
                      <a:r>
                        <a:rPr lang="en-US" altLang="zh-TW" dirty="0"/>
                        <a:t>(10, 10)")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onePoint.x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onePoint.x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onePoint.y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onePoint.y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anotherPoint.x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anotherPoint.x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anotherPoint.y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anotherPoint.y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494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b="1" dirty="0" err="1"/>
              <a:t>onePoint.x</a:t>
            </a:r>
            <a:r>
              <a:rPr lang="en-US" altLang="zh-TW" b="1" dirty="0"/>
              <a:t> = 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onePoint.y</a:t>
            </a:r>
            <a:r>
              <a:rPr lang="en-US" altLang="zh-TW" b="1" dirty="0"/>
              <a:t> = 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anotherPoint.x</a:t>
            </a:r>
            <a:r>
              <a:rPr lang="en-US" altLang="zh-TW" b="1" dirty="0"/>
              <a:t> = 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anotherPoint.y</a:t>
            </a:r>
            <a:r>
              <a:rPr lang="en-US" altLang="zh-TW" b="1" dirty="0"/>
              <a:t> = 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 </a:t>
            </a:r>
            <a:endParaRPr lang="zh-TW" altLang="zh-TW" dirty="0"/>
          </a:p>
          <a:p>
            <a:pPr marL="0" indent="0">
              <a:buNone/>
            </a:pPr>
            <a:r>
              <a:rPr lang="zh-CN" altLang="zh-TW" dirty="0"/>
              <a:t>將原點座標改為</a:t>
            </a:r>
            <a:r>
              <a:rPr lang="en-US" altLang="zh-TW" b="1" dirty="0"/>
              <a:t>(10, 10)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onePoint.x</a:t>
            </a:r>
            <a:r>
              <a:rPr lang="en-US" altLang="zh-TW" b="1" dirty="0"/>
              <a:t> = 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onePoint.y</a:t>
            </a:r>
            <a:r>
              <a:rPr lang="en-US" altLang="zh-TW" b="1" dirty="0"/>
              <a:t> = 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anotherPoint.x</a:t>
            </a:r>
            <a:r>
              <a:rPr lang="en-US" altLang="zh-TW" b="1" dirty="0"/>
              <a:t> = 10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anotherPoint.y</a:t>
            </a:r>
            <a:r>
              <a:rPr lang="en-US" altLang="zh-TW" b="1" dirty="0"/>
              <a:t> = 10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8382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9.1.2  </a:t>
            </a:r>
            <a:r>
              <a:rPr lang="zh-TW" altLang="zh-TW" dirty="0"/>
              <a:t>參考型態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不同於結構與列舉，類別是屬於參考型態</a:t>
            </a:r>
            <a:r>
              <a:rPr lang="en-US" altLang="zh-TW" dirty="0"/>
              <a:t> (reference type) </a:t>
            </a:r>
            <a:r>
              <a:rPr lang="zh-TW" altLang="zh-TW" dirty="0"/>
              <a:t>的資料。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當一類別指定給另一類別時，若其中有一所屬的資料改變，另一個也會受影響，因為它們參考同一個類別，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6557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903486"/>
              </p:ext>
            </p:extLst>
          </p:nvPr>
        </p:nvGraphicFramePr>
        <p:xfrm>
          <a:off x="114299" y="2016125"/>
          <a:ext cx="1195864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9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9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/>
                        <a:t>// reference type</a:t>
                      </a:r>
                    </a:p>
                    <a:p>
                      <a:r>
                        <a:rPr lang="en-US" altLang="zh-TW"/>
                        <a:t>class Rectangle {</a:t>
                      </a:r>
                    </a:p>
                    <a:p>
                      <a:r>
                        <a:rPr lang="en-US" altLang="zh-TW"/>
                        <a:t>    var width = 0.0</a:t>
                      </a:r>
                    </a:p>
                    <a:p>
                      <a:r>
                        <a:rPr lang="en-US" altLang="zh-TW"/>
                        <a:t>    var height = 0.0</a:t>
                      </a:r>
                    </a:p>
                    <a:p>
                      <a:r>
                        <a:rPr lang="en-US" altLang="zh-TW"/>
                        <a:t>}</a:t>
                      </a:r>
                    </a:p>
                    <a:p>
                      <a:r>
                        <a:rPr lang="en-US" altLang="zh-TW"/>
                        <a:t>var oneRectangle = Rectangle()</a:t>
                      </a:r>
                    </a:p>
                    <a:p>
                      <a:r>
                        <a:rPr lang="en-US" altLang="zh-TW"/>
                        <a:t>var anotherRectangle = oneRectangle</a:t>
                      </a:r>
                    </a:p>
                    <a:p>
                      <a:endParaRPr lang="en-US" altLang="zh-TW"/>
                    </a:p>
                    <a:p>
                      <a:r>
                        <a:rPr lang="en-US" altLang="zh-TW"/>
                        <a:t>print("oneRectangle.width = \(oneRectangle.width)")</a:t>
                      </a:r>
                    </a:p>
                    <a:p>
                      <a:r>
                        <a:rPr lang="en-US" altLang="zh-TW"/>
                        <a:t>print("oneRectangle.height = \(oneRectangle.height)")</a:t>
                      </a:r>
                    </a:p>
                    <a:p>
                      <a:r>
                        <a:rPr lang="en-US" altLang="zh-TW"/>
                        <a:t>print("anotherRectangle.width = \(anotherRectangle.width)")</a:t>
                      </a:r>
                    </a:p>
                    <a:p>
                      <a:r>
                        <a:rPr lang="en-US" altLang="zh-TW"/>
                        <a:t>print("anotherRectangle.height = \(anotherRectangle.height)")</a:t>
                      </a:r>
                    </a:p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anotherRectangle.width</a:t>
                      </a:r>
                      <a:r>
                        <a:rPr lang="en-US" altLang="zh-TW" dirty="0"/>
                        <a:t> = 50</a:t>
                      </a:r>
                    </a:p>
                    <a:p>
                      <a:r>
                        <a:rPr lang="en-US" altLang="zh-TW" dirty="0" err="1"/>
                        <a:t>anotherRectangle.height</a:t>
                      </a:r>
                      <a:r>
                        <a:rPr lang="en-US" altLang="zh-TW" dirty="0"/>
                        <a:t> = 80</a:t>
                      </a:r>
                    </a:p>
                    <a:p>
                      <a:r>
                        <a:rPr lang="en-US" altLang="zh-TW" dirty="0"/>
                        <a:t>print("\n</a:t>
                      </a:r>
                      <a:r>
                        <a:rPr lang="zh-TW" altLang="en-US" dirty="0"/>
                        <a:t>將寬與高改為</a:t>
                      </a:r>
                      <a:r>
                        <a:rPr lang="en-US" altLang="zh-TW" dirty="0"/>
                        <a:t>(50, 80)")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oneRectangle.width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oneRectangle.width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oneRectangle.height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oneRectangle.height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print(“</a:t>
                      </a:r>
                      <a:r>
                        <a:rPr lang="en-US" altLang="zh-TW" dirty="0" err="1"/>
                        <a:t>anotherRectangle.width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anotherRectangle.width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anotherRectangle.height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anotherRectangle.height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620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b="1" dirty="0" err="1"/>
              <a:t>oneRectangle.width</a:t>
            </a:r>
            <a:r>
              <a:rPr lang="en-US" altLang="zh-TW" b="1" dirty="0"/>
              <a:t> = 0.0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oneRectangle.height</a:t>
            </a:r>
            <a:r>
              <a:rPr lang="en-US" altLang="zh-TW" b="1" dirty="0"/>
              <a:t> = 0.0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anotherRectangle.width</a:t>
            </a:r>
            <a:r>
              <a:rPr lang="en-US" altLang="zh-TW" b="1" dirty="0"/>
              <a:t> = 0.0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anotherRectangle.height</a:t>
            </a:r>
            <a:r>
              <a:rPr lang="en-US" altLang="zh-TW" b="1" dirty="0"/>
              <a:t> = 0.0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 </a:t>
            </a:r>
            <a:endParaRPr lang="zh-TW" altLang="zh-TW" dirty="0"/>
          </a:p>
          <a:p>
            <a:pPr marL="0" indent="0">
              <a:buNone/>
            </a:pPr>
            <a:r>
              <a:rPr lang="zh-CN" altLang="zh-TW" dirty="0"/>
              <a:t>將寬與高改為</a:t>
            </a:r>
            <a:r>
              <a:rPr lang="en-US" altLang="zh-TW" b="1" dirty="0"/>
              <a:t>(50, 80)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oneRectangle.width</a:t>
            </a:r>
            <a:r>
              <a:rPr lang="en-US" altLang="zh-TW" b="1" dirty="0"/>
              <a:t> = 50.0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oneRectangle.height</a:t>
            </a:r>
            <a:r>
              <a:rPr lang="en-US" altLang="zh-TW" b="1" dirty="0"/>
              <a:t> = 80.0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anotherRectangle.width</a:t>
            </a:r>
            <a:r>
              <a:rPr lang="en-US" altLang="zh-TW" b="1" dirty="0"/>
              <a:t> = 50.0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anotherRectangle.height</a:t>
            </a:r>
            <a:r>
              <a:rPr lang="en-US" altLang="zh-TW" b="1" dirty="0"/>
              <a:t> = 80.0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3163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1169</Words>
  <Application>Microsoft Office PowerPoint</Application>
  <PresentationFormat>寬螢幕</PresentationFormat>
  <Paragraphs>194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1" baseType="lpstr">
      <vt:lpstr>等线</vt:lpstr>
      <vt:lpstr>新細明體</vt:lpstr>
      <vt:lpstr>Arial</vt:lpstr>
      <vt:lpstr>Calibri</vt:lpstr>
      <vt:lpstr>Calibri Light</vt:lpstr>
      <vt:lpstr>Mangal</vt:lpstr>
      <vt:lpstr>Wingdings</vt:lpstr>
      <vt:lpstr>Office 佈景主題</vt:lpstr>
      <vt:lpstr>Ch09.  類別、結構與列舉</vt:lpstr>
      <vt:lpstr>9.1  類別與結構的比較 </vt:lpstr>
      <vt:lpstr>PowerPoint 簡報</vt:lpstr>
      <vt:lpstr>9.1.1  值型態 </vt:lpstr>
      <vt:lpstr>範例程式</vt:lpstr>
      <vt:lpstr>輸出結果</vt:lpstr>
      <vt:lpstr>9.1.2  參考型態 </vt:lpstr>
      <vt:lpstr>範例程式</vt:lpstr>
      <vt:lpstr>輸出結果</vt:lpstr>
      <vt:lpstr>9.1.3  === 與 !== 運算子 </vt:lpstr>
      <vt:lpstr>範例程式part1</vt:lpstr>
      <vt:lpstr>範例程式part2</vt:lpstr>
      <vt:lpstr>輸出結果</vt:lpstr>
      <vt:lpstr>9.2  列舉的語法 </vt:lpstr>
      <vt:lpstr>9.2.1  在switch敘述中使用列舉值 </vt:lpstr>
      <vt:lpstr>範例程式</vt:lpstr>
      <vt:lpstr>輸出結果</vt:lpstr>
      <vt:lpstr>9.2.2  關連值 </vt:lpstr>
      <vt:lpstr>範例程式</vt:lpstr>
      <vt:lpstr>輸出結果</vt:lpstr>
      <vt:lpstr>9.2.3  rawValue </vt:lpstr>
      <vt:lpstr>範例程式</vt:lpstr>
      <vt:lpstr>輸出結果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Ch09.  類別、結構與列舉</dc:title>
  <dc:creator>Microsoft Office 使用者</dc:creator>
  <cp:lastModifiedBy>tony_tsai 蔡彤孟</cp:lastModifiedBy>
  <cp:revision>28</cp:revision>
  <dcterms:created xsi:type="dcterms:W3CDTF">2018-02-20T09:24:33Z</dcterms:created>
  <dcterms:modified xsi:type="dcterms:W3CDTF">2018-02-22T07:28:21Z</dcterms:modified>
</cp:coreProperties>
</file>