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9" r:id="rId5"/>
    <p:sldId id="271" r:id="rId6"/>
    <p:sldId id="272" r:id="rId7"/>
    <p:sldId id="258" r:id="rId8"/>
    <p:sldId id="270" r:id="rId9"/>
    <p:sldId id="273" r:id="rId10"/>
    <p:sldId id="274" r:id="rId11"/>
    <p:sldId id="275" r:id="rId12"/>
    <p:sldId id="276" r:id="rId13"/>
    <p:sldId id="277" r:id="rId14"/>
    <p:sldId id="259" r:id="rId15"/>
    <p:sldId id="260" r:id="rId16"/>
    <p:sldId id="261" r:id="rId17"/>
    <p:sldId id="26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812"/>
  </p:normalViewPr>
  <p:slideViewPr>
    <p:cSldViewPr snapToGrid="0" snapToObjects="1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B5B63D-F768-4BFB-8880-43797AD8E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28E22C8-5751-4104-AC11-8F141ADB3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F350C1-6665-402F-8CB6-25F328FE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A7F079-C041-439A-97AA-00DBEEDA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82BB65-14AE-4610-B1AF-C94C4594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1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BD93C-0758-4EA9-8221-3E80A79D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4CB74C-8052-4BF1-8AAA-2D780A3B3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26D9AA-4EA0-4463-BC86-2ABF7147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5899FA-CFC3-41F9-A798-3903A42F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DDA72D-1888-4D9E-94A5-D13DE53A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733F32B-6BB8-4CCB-90A3-16EF17270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8A805A-ECC2-4EE1-ABE7-DE0CA982B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CE3852-8224-4B43-95B8-17F3DD2D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B8841B-FD5C-4742-8BB5-803FF3E2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D6F52B-9C1E-4071-8164-19BF5D00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B09798-A4F4-48A2-9356-4C56303E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680180-415B-4E81-94B4-75F9ED1C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349A1B-AB47-4C11-8953-33861F0B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B3FC4E-FE37-41DF-8B50-F51D8A9D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99FF66-142D-437C-A3CB-747EFC35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5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04DE96-F4AF-4381-BB73-0094FE6B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C9CE78-20A6-424A-87BC-CECAE39B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70D779-EAD6-4C67-A987-03E6925B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D8BA78-E555-4627-A3A3-539BE57A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4093CC-58B8-465B-8B1D-0C667941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7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8F36D-6F8A-4D8E-9A97-416F9675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F27E14-20DE-49FB-9545-233E48773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EF9745-1E25-4CC7-B639-F460B5D03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544FF83-EAD4-4ED0-A00C-FA38930F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C731B0-550D-4C5B-81EF-1C725AB2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85107E-49FE-40C3-BB12-04F66C3A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8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E08037-7D20-4446-AE7A-8FAF7FFC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6F0123-BBFB-4C97-811C-5C2CE225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CBC448-4F11-45C5-90DC-052950B87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31D8723-7DB5-430C-831B-66A15364A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76838A9-1934-4EC5-923A-145328CCC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CF4E74-4726-4497-B411-AE7C847A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5D4C856-69AE-4D2A-A865-8B0F95D3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B66D168-CFB1-4C53-9440-3E5AEBD8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3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63CE7D-0F84-4580-8DCE-9B3CC40B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D15DB04-32A8-46AE-8BB0-714901F6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A7F45D-70B4-4616-ADD2-A1E1162E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8AA5BAA-1FD3-4A0F-B763-006884F8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E9BC30-A44A-4152-B275-1F0A5124A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FEB86C0-5D9B-4903-B882-770C9887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38F68D-FD4F-4CD5-B417-53D5D14A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A7ED8B-FD2B-4E8E-9DF6-80E75CE7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15E8DF-CE6C-4FB6-A25D-2C0C5A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E098B4-5F1A-49F9-90D6-B5E2B22D8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CA68EF-8AA6-4361-B823-D30D9A85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261D0C1-8DBE-4F1F-A637-B4DDBF39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D7CFB1-29FE-4A71-A88A-96B667A5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3A4E5-3315-4FA1-B0B0-B54ED315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B0DD0E5-FD1D-4018-9200-00F6B9AAB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7CD7AB2-30F6-459E-A99C-881B49B4F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7E750A-F62B-42D5-96F5-9059C781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A96B1A-99E6-4082-8364-3C1F49FB3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89EB84-BFCC-4D08-B9B1-F4183BFD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DE079E9-2535-4A16-A208-FE9D9AC3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ED82FC-CDBB-4D77-A314-58F274632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B9BF60-9364-4C50-A4B3-9E41875B4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0E65F5-99CC-41CD-85BA-5231D3920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9A3DAC-5B97-4BF5-8BD6-4076F8BAE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1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Ch06.</a:t>
            </a:r>
            <a:r>
              <a:rPr kumimoji="1" lang="zh-TW" altLang="en-US" dirty="0"/>
              <a:t> 聚集型態</a:t>
            </a:r>
          </a:p>
        </p:txBody>
      </p:sp>
    </p:spTree>
    <p:extLst>
      <p:ext uri="{BB962C8B-B14F-4D97-AF65-F5344CB8AC3E}">
        <p14:creationId xmlns:p14="http://schemas.microsoft.com/office/powerpoint/2010/main" val="8293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France: Eiffel Tower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Germany: Berlin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Taiwan: Taipei 101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92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en-US" altLang="zh-TW" dirty="0" err="1"/>
              <a:t>updateValue</a:t>
            </a:r>
            <a:r>
              <a:rPr lang="en-US" altLang="zh-TW" dirty="0"/>
              <a:t>(</a:t>
            </a:r>
            <a:r>
              <a:rPr lang="en-US" altLang="zh-TW" dirty="0" err="1"/>
              <a:t>forKey</a:t>
            </a:r>
            <a:r>
              <a:rPr lang="en-US" altLang="zh-TW" dirty="0"/>
              <a:t>:)</a:t>
            </a:r>
            <a:r>
              <a:rPr lang="zh-TW" altLang="zh-TW" dirty="0"/>
              <a:t>函式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 err="1"/>
              <a:t>updateValue</a:t>
            </a:r>
            <a:r>
              <a:rPr lang="en-US" altLang="zh-TW" dirty="0"/>
              <a:t>(</a:t>
            </a:r>
            <a:r>
              <a:rPr lang="en-US" altLang="zh-TW" dirty="0" err="1"/>
              <a:t>forkey</a:t>
            </a:r>
            <a:r>
              <a:rPr lang="en-US" altLang="zh-TW" dirty="0"/>
              <a:t>:) </a:t>
            </a:r>
            <a:r>
              <a:rPr lang="zh-TW" altLang="zh-TW" dirty="0"/>
              <a:t>函式鍵值修改地標值。如下所示：</a:t>
            </a:r>
          </a:p>
          <a:p>
            <a:pPr marL="0" indent="0">
              <a:buNone/>
            </a:pPr>
            <a:r>
              <a:rPr kumimoji="1" lang="en-US" altLang="zh-TW" dirty="0"/>
              <a:t>if let </a:t>
            </a:r>
            <a:r>
              <a:rPr kumimoji="1" lang="en-US" altLang="zh-TW" dirty="0" err="1"/>
              <a:t>oldValue</a:t>
            </a:r>
            <a:r>
              <a:rPr kumimoji="1" lang="en-US" altLang="zh-TW" dirty="0"/>
              <a:t> = </a:t>
            </a:r>
            <a:r>
              <a:rPr kumimoji="1" lang="en-US" altLang="zh-TW" dirty="0" err="1"/>
              <a:t>countries.updateValue</a:t>
            </a:r>
            <a:r>
              <a:rPr kumimoji="1" lang="en-US" altLang="zh-TW" dirty="0"/>
              <a:t>("Berlin Wall", </a:t>
            </a:r>
            <a:r>
              <a:rPr kumimoji="1" lang="en-US" altLang="zh-TW" dirty="0" err="1"/>
              <a:t>forKey</a:t>
            </a:r>
            <a:r>
              <a:rPr kumimoji="1" lang="en-US" altLang="zh-TW" dirty="0"/>
              <a:t>: "Germany") {</a:t>
            </a:r>
          </a:p>
          <a:p>
            <a:pPr marL="0" indent="0">
              <a:buNone/>
            </a:pPr>
            <a:r>
              <a:rPr kumimoji="1" lang="en-US" altLang="zh-TW" dirty="0"/>
              <a:t>    print("The old value for Germany was \(</a:t>
            </a:r>
            <a:r>
              <a:rPr kumimoji="1" lang="en-US" altLang="zh-TW" dirty="0" err="1"/>
              <a:t>oldValue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59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 </a:t>
            </a:r>
            <a:r>
              <a:rPr lang="en-US" altLang="zh-TW" dirty="0" err="1"/>
              <a:t>removeValue</a:t>
            </a:r>
            <a:r>
              <a:rPr lang="en-US" altLang="zh-TW" dirty="0"/>
              <a:t>(</a:t>
            </a:r>
            <a:r>
              <a:rPr lang="en-US" altLang="zh-TW" dirty="0" err="1"/>
              <a:t>forKey</a:t>
            </a:r>
            <a:r>
              <a:rPr lang="en-US" altLang="zh-TW" dirty="0"/>
              <a:t>: ) </a:t>
            </a:r>
            <a:r>
              <a:rPr lang="zh-TW" altLang="zh-TW" dirty="0"/>
              <a:t>函式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刪除詞典中的元素項目，除了以</a:t>
            </a:r>
            <a:r>
              <a:rPr lang="en-US" altLang="zh-TW" dirty="0"/>
              <a:t>nil</a:t>
            </a:r>
            <a:r>
              <a:rPr lang="zh-TW" altLang="zh-TW" dirty="0"/>
              <a:t>指定給某一鍵值外，也可以使用</a:t>
            </a:r>
            <a:r>
              <a:rPr lang="en-US" altLang="zh-TW" dirty="0" err="1"/>
              <a:t>removeValue</a:t>
            </a:r>
            <a:r>
              <a:rPr lang="en-US" altLang="zh-TW" dirty="0"/>
              <a:t>(</a:t>
            </a:r>
            <a:r>
              <a:rPr lang="en-US" altLang="zh-TW" dirty="0" err="1"/>
              <a:t>forKey</a:t>
            </a:r>
            <a:r>
              <a:rPr lang="en-US" altLang="zh-TW" dirty="0"/>
              <a:t>: ) </a:t>
            </a:r>
            <a:r>
              <a:rPr lang="zh-TW" altLang="zh-TW" dirty="0"/>
              <a:t>函式，除了刪除的功能外，也會回傳被刪除的值，此時我們可以將它指定給某一常數名稱，如下所示：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if let </a:t>
            </a:r>
            <a:r>
              <a:rPr lang="en-US" altLang="zh-TW" dirty="0" err="1"/>
              <a:t>removeLandmark</a:t>
            </a:r>
            <a:r>
              <a:rPr lang="en-US" altLang="zh-TW" dirty="0"/>
              <a:t> = </a:t>
            </a:r>
            <a:r>
              <a:rPr lang="en-US" altLang="zh-TW" dirty="0" err="1"/>
              <a:t>countries.removeValue</a:t>
            </a:r>
            <a:r>
              <a:rPr lang="en-US" altLang="zh-TW" dirty="0"/>
              <a:t>(</a:t>
            </a:r>
            <a:r>
              <a:rPr lang="en-US" altLang="zh-TW" dirty="0" err="1"/>
              <a:t>forKey</a:t>
            </a:r>
            <a:r>
              <a:rPr lang="en-US" altLang="zh-TW" dirty="0"/>
              <a:t>: "Taiwan") {</a:t>
            </a:r>
          </a:p>
          <a:p>
            <a:pPr marL="0" indent="0">
              <a:buNone/>
            </a:pPr>
            <a:r>
              <a:rPr lang="en-US" altLang="zh-TW" dirty="0"/>
              <a:t>    print("The remove landmark name is \(</a:t>
            </a:r>
            <a:r>
              <a:rPr lang="en-US" altLang="zh-TW" dirty="0" err="1"/>
              <a:t>removeLandmark</a:t>
            </a:r>
            <a:r>
              <a:rPr lang="en-US" altLang="zh-TW" dirty="0"/>
              <a:t>)")</a:t>
            </a:r>
          </a:p>
          <a:p>
            <a:pPr marL="0" indent="0">
              <a:buNone/>
            </a:pPr>
            <a:r>
              <a:rPr lang="en-US" altLang="zh-TW" dirty="0"/>
              <a:t>} else {</a:t>
            </a:r>
          </a:p>
          <a:p>
            <a:pPr marL="0" indent="0">
              <a:buNone/>
            </a:pPr>
            <a:r>
              <a:rPr lang="en-US" altLang="zh-TW" dirty="0"/>
              <a:t>    print("The dictionary does not contain a value for Taiwan")</a:t>
            </a:r>
          </a:p>
          <a:p>
            <a:pPr marL="0" indent="0">
              <a:buNone/>
            </a:pPr>
            <a:r>
              <a:rPr lang="en-US" altLang="zh-TW" dirty="0"/>
              <a:t>}</a:t>
            </a:r>
          </a:p>
          <a:p>
            <a:pPr>
              <a:buFont typeface="Wingdings" charset="2"/>
              <a:buChar char="n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14833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 [:]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若要清空詞典的所有資料，只要將</a:t>
            </a:r>
            <a:r>
              <a:rPr lang="en-US" altLang="zh-TW" dirty="0"/>
              <a:t>[:]</a:t>
            </a:r>
            <a:r>
              <a:rPr lang="zh-TW" altLang="zh-TW" dirty="0"/>
              <a:t>指定給詞典變數即可，如下所示：</a:t>
            </a:r>
            <a:endParaRPr kumimoji="1" lang="en-US" altLang="zh-TW" dirty="0"/>
          </a:p>
          <a:p>
            <a:pPr marL="0" indent="0">
              <a:buNone/>
            </a:pPr>
            <a:r>
              <a:rPr lang="en-US" altLang="zh-TW" dirty="0"/>
              <a:t>countries = [:]</a:t>
            </a:r>
          </a:p>
          <a:p>
            <a:pPr marL="0" indent="0">
              <a:buNone/>
            </a:pPr>
            <a:r>
              <a:rPr lang="en-US" altLang="zh-TW" dirty="0"/>
              <a:t>countries["Taiwan"] = "Taipei 101"</a:t>
            </a:r>
          </a:p>
          <a:p>
            <a:pPr marL="0" indent="0">
              <a:buNone/>
            </a:pPr>
            <a:r>
              <a:rPr lang="en-US" altLang="zh-TW" dirty="0"/>
              <a:t>for(country, landmark) in countries {</a:t>
            </a:r>
          </a:p>
          <a:p>
            <a:pPr marL="0" indent="0">
              <a:buNone/>
            </a:pPr>
            <a:r>
              <a:rPr lang="en-US" altLang="zh-TW" dirty="0"/>
              <a:t>    print("\(country): \(landmark)")</a:t>
            </a:r>
          </a:p>
          <a:p>
            <a:pPr marL="0" indent="0">
              <a:buNone/>
            </a:pPr>
            <a:r>
              <a:rPr lang="en-US" altLang="zh-TW" dirty="0"/>
              <a:t>}</a:t>
            </a:r>
          </a:p>
          <a:p>
            <a:pPr>
              <a:buFont typeface="Wingdings" charset="2"/>
              <a:buChar char="n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0571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6.3  </a:t>
            </a:r>
            <a:r>
              <a:rPr lang="zh-TW" altLang="zh-TW" dirty="0"/>
              <a:t>聚集型態的指定與複製行為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以結構的方式加以實作，也就是當您將某一個陣列或詞典指定給另一個時，是以複製的方式實作的，彼此皆有不同的空間。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8913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6.4  </a:t>
            </a:r>
            <a:r>
              <a:rPr lang="zh-TW" altLang="zh-TW" dirty="0"/>
              <a:t>將陣列中的元素組合成詞典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可以將將陣列中的元素組合成詞典，這是 </a:t>
            </a:r>
            <a:r>
              <a:rPr lang="en-US" altLang="zh-TW" dirty="0"/>
              <a:t>Swift 4 </a:t>
            </a:r>
            <a:r>
              <a:rPr lang="zh-TW" altLang="zh-TW" dirty="0"/>
              <a:t>的新增功能。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利用 </a:t>
            </a:r>
            <a:r>
              <a:rPr lang="en-US" altLang="zh-TW" dirty="0"/>
              <a:t>zip </a:t>
            </a:r>
            <a:r>
              <a:rPr lang="zh-TW" altLang="zh-TW" dirty="0"/>
              <a:t>函式與</a:t>
            </a:r>
            <a:r>
              <a:rPr lang="en-US" altLang="zh-TW" dirty="0"/>
              <a:t> Dictionary(</a:t>
            </a:r>
            <a:r>
              <a:rPr lang="en-US" altLang="zh-TW" dirty="0" err="1"/>
              <a:t>uniqueKeysWithValues</a:t>
            </a:r>
            <a:r>
              <a:rPr lang="en-US" altLang="zh-TW" dirty="0"/>
              <a:t>:) </a:t>
            </a:r>
            <a:r>
              <a:rPr lang="zh-TW" altLang="zh-TW" dirty="0"/>
              <a:t>就可以完成此項工作。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100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2245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let city = ["</a:t>
                      </a:r>
                      <a:r>
                        <a:rPr lang="zh-TW" altLang="en-US" dirty="0"/>
                        <a:t>台灣</a:t>
                      </a:r>
                      <a:r>
                        <a:rPr lang="en-US" altLang="zh-TW" dirty="0"/>
                        <a:t>", "</a:t>
                      </a:r>
                      <a:r>
                        <a:rPr lang="zh-TW" altLang="en-US" dirty="0"/>
                        <a:t>法國</a:t>
                      </a:r>
                      <a:r>
                        <a:rPr lang="en-US" altLang="zh-TW" dirty="0"/>
                        <a:t>", "</a:t>
                      </a:r>
                      <a:r>
                        <a:rPr lang="zh-TW" altLang="en-US" dirty="0"/>
                        <a:t>英國</a:t>
                      </a:r>
                      <a:r>
                        <a:rPr lang="en-US" altLang="zh-TW" dirty="0"/>
                        <a:t>"]</a:t>
                      </a:r>
                    </a:p>
                    <a:p>
                      <a:r>
                        <a:rPr lang="en-US" altLang="zh-TW" dirty="0"/>
                        <a:t>let landmark = ["</a:t>
                      </a:r>
                      <a:r>
                        <a:rPr lang="zh-TW" altLang="en-US" dirty="0"/>
                        <a:t>台北</a:t>
                      </a:r>
                      <a:r>
                        <a:rPr lang="en-US" altLang="zh-TW" dirty="0"/>
                        <a:t>101", "</a:t>
                      </a:r>
                      <a:r>
                        <a:rPr lang="zh-TW" altLang="en-US" dirty="0"/>
                        <a:t>巴黎鐵塔</a:t>
                      </a:r>
                      <a:r>
                        <a:rPr lang="en-US" altLang="zh-TW" dirty="0"/>
                        <a:t>", "</a:t>
                      </a:r>
                      <a:r>
                        <a:rPr lang="zh-TW" altLang="en-US" dirty="0"/>
                        <a:t>倫敦大笨鐘</a:t>
                      </a:r>
                      <a:r>
                        <a:rPr lang="en-US" altLang="zh-TW" dirty="0"/>
                        <a:t>"]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cityLandmark</a:t>
                      </a:r>
                      <a:r>
                        <a:rPr lang="en-US" altLang="zh-TW" dirty="0"/>
                        <a:t> = zip(city, landmark)</a:t>
                      </a:r>
                    </a:p>
                    <a:p>
                      <a:r>
                        <a:rPr lang="en-US" altLang="zh-TW" dirty="0"/>
                        <a:t>for data in </a:t>
                      </a:r>
                      <a:r>
                        <a:rPr lang="en-US" altLang="zh-TW" dirty="0" err="1"/>
                        <a:t>cityLandmark</a:t>
                      </a:r>
                      <a:r>
                        <a:rPr lang="en-US" altLang="zh-TW" dirty="0"/>
                        <a:t>{</a:t>
                      </a:r>
                    </a:p>
                    <a:p>
                      <a:r>
                        <a:rPr lang="en-US" altLang="zh-TW" dirty="0"/>
                        <a:t>    print(data)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dic</a:t>
                      </a:r>
                      <a:r>
                        <a:rPr lang="en-US" altLang="zh-TW" dirty="0"/>
                        <a:t> = Dictionary(</a:t>
                      </a:r>
                      <a:r>
                        <a:rPr lang="en-US" altLang="zh-TW" dirty="0" err="1"/>
                        <a:t>uniqueKeysWithValues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cityLandmark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for (city, landmark) in </a:t>
                      </a:r>
                      <a:r>
                        <a:rPr lang="en-US" altLang="zh-TW" dirty="0" err="1"/>
                        <a:t>dic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print("City: \(city), Landmark: \(landmark)")</a:t>
                      </a:r>
                    </a:p>
                    <a:p>
                      <a:r>
                        <a:rPr lang="en-US" altLang="zh-TW" dirty="0"/>
                        <a:t>}</a:t>
                      </a:r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5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("</a:t>
            </a:r>
            <a:r>
              <a:rPr lang="zh-TW" altLang="zh-TW" dirty="0"/>
              <a:t>台灣</a:t>
            </a:r>
            <a:r>
              <a:rPr lang="en-US" altLang="zh-TW" dirty="0"/>
              <a:t>", "</a:t>
            </a:r>
            <a:r>
              <a:rPr lang="zh-TW" altLang="zh-TW" dirty="0"/>
              <a:t>台北</a:t>
            </a:r>
            <a:r>
              <a:rPr lang="en-US" altLang="zh-TW" dirty="0"/>
              <a:t>101")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("</a:t>
            </a:r>
            <a:r>
              <a:rPr lang="zh-TW" altLang="zh-TW" dirty="0"/>
              <a:t>法國</a:t>
            </a:r>
            <a:r>
              <a:rPr lang="en-US" altLang="zh-TW" dirty="0"/>
              <a:t>", "</a:t>
            </a:r>
            <a:r>
              <a:rPr lang="zh-TW" altLang="zh-TW" dirty="0"/>
              <a:t>巴黎鐵塔</a:t>
            </a:r>
            <a:r>
              <a:rPr lang="en-US" altLang="zh-TW" dirty="0"/>
              <a:t>")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("</a:t>
            </a:r>
            <a:r>
              <a:rPr lang="zh-TW" altLang="zh-TW" dirty="0"/>
              <a:t>英國</a:t>
            </a:r>
            <a:r>
              <a:rPr lang="en-US" altLang="zh-TW" dirty="0"/>
              <a:t>", "</a:t>
            </a:r>
            <a:r>
              <a:rPr lang="zh-TW" altLang="zh-TW" dirty="0"/>
              <a:t>倫敦大笨鐘</a:t>
            </a:r>
            <a:r>
              <a:rPr lang="en-US" altLang="zh-TW" dirty="0"/>
              <a:t>")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City: </a:t>
            </a:r>
            <a:r>
              <a:rPr lang="zh-TW" altLang="zh-TW" dirty="0"/>
              <a:t>法國</a:t>
            </a:r>
            <a:r>
              <a:rPr lang="en-US" altLang="zh-TW" dirty="0"/>
              <a:t>, Landmark: </a:t>
            </a:r>
            <a:r>
              <a:rPr lang="zh-TW" altLang="zh-TW" dirty="0"/>
              <a:t>巴黎鐵塔</a:t>
            </a:r>
          </a:p>
          <a:p>
            <a:pPr marL="0" indent="0">
              <a:buNone/>
            </a:pPr>
            <a:r>
              <a:rPr lang="en-US" altLang="zh-TW" dirty="0"/>
              <a:t>City: </a:t>
            </a:r>
            <a:r>
              <a:rPr lang="zh-TW" altLang="zh-TW" dirty="0"/>
              <a:t>英國</a:t>
            </a:r>
            <a:r>
              <a:rPr lang="en-US" altLang="zh-TW" dirty="0"/>
              <a:t>, Landmark: </a:t>
            </a:r>
            <a:r>
              <a:rPr lang="zh-TW" altLang="zh-TW" dirty="0"/>
              <a:t>倫敦大笨鐘</a:t>
            </a:r>
          </a:p>
          <a:p>
            <a:pPr marL="0" indent="0">
              <a:buNone/>
            </a:pPr>
            <a:r>
              <a:rPr lang="en-US" altLang="zh-TW" dirty="0"/>
              <a:t>City: </a:t>
            </a:r>
            <a:r>
              <a:rPr lang="zh-TW" altLang="zh-TW" dirty="0"/>
              <a:t>台灣</a:t>
            </a:r>
            <a:r>
              <a:rPr lang="en-US" altLang="zh-TW" dirty="0"/>
              <a:t>, Landmark: </a:t>
            </a:r>
            <a:r>
              <a:rPr lang="zh-TW" altLang="zh-TW" dirty="0"/>
              <a:t>台北</a:t>
            </a:r>
            <a:r>
              <a:rPr lang="en-US" altLang="zh-TW" dirty="0"/>
              <a:t>101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96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6.1  </a:t>
            </a:r>
            <a:r>
              <a:rPr lang="zh-TW" altLang="zh-TW" dirty="0"/>
              <a:t>陣列的表示法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宣告一陣列變數</a:t>
            </a:r>
            <a:r>
              <a:rPr lang="en-US" altLang="zh-TW" dirty="0" err="1"/>
              <a:t>av</a:t>
            </a:r>
            <a:r>
              <a:rPr lang="zh-TW" altLang="zh-TW" dirty="0"/>
              <a:t>的語法如下：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av</a:t>
            </a:r>
            <a:r>
              <a:rPr lang="en-US" altLang="zh-TW" dirty="0"/>
              <a:t> = [value1, value2, value3, …]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或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av</a:t>
            </a:r>
            <a:r>
              <a:rPr lang="en-US" altLang="zh-TW" dirty="0"/>
              <a:t>: [type] = [value1, value2, value3, …]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或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av</a:t>
            </a:r>
            <a:r>
              <a:rPr lang="en-US" altLang="zh-TW" dirty="0"/>
              <a:t>: Array&lt;type&gt; = [value1, value2, value3, …]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141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6.1.1  </a:t>
            </a:r>
            <a:r>
              <a:rPr lang="zh-TW" altLang="zh-TW" dirty="0"/>
              <a:t>陣列的運作與一些常用的</a:t>
            </a:r>
            <a:r>
              <a:rPr lang="en-US" altLang="zh-TW" dirty="0"/>
              <a:t>API</a:t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04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1. count 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6. </a:t>
                      </a:r>
                      <a:r>
                        <a:rPr lang="en-US" altLang="zh-TW" sz="2400" dirty="0" err="1"/>
                        <a:t>removeLast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2. </a:t>
                      </a:r>
                      <a:r>
                        <a:rPr lang="en-US" altLang="zh-TW" sz="2400" dirty="0" err="1"/>
                        <a:t>isEmpty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7. (repeating:, count:) 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3. append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8. sorted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4. insert(x, at:)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9. </a:t>
                      </a:r>
                      <a:r>
                        <a:rPr lang="en-US" altLang="zh-TW" sz="2400" dirty="0" err="1"/>
                        <a:t>SwapAt</a:t>
                      </a:r>
                      <a:r>
                        <a:rPr lang="en-US" altLang="zh-TW" sz="2400" dirty="0"/>
                        <a:t>() 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5. remove(at:) </a:t>
                      </a:r>
                      <a:r>
                        <a:rPr lang="zh-TW" altLang="zh-TW" sz="2400" dirty="0"/>
                        <a:t>函式</a:t>
                      </a:r>
                    </a:p>
                  </a:txBody>
                  <a:tcPr marL="100115" marR="100115" anchor="ctr"/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 marL="100115" marR="1001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6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6.1.2  </a:t>
            </a:r>
            <a:r>
              <a:rPr lang="zh-TW" altLang="zh-TW" dirty="0"/>
              <a:t>二維陣列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二維陣列的宣告，我們以範例程式來解釋一下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97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85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// </a:t>
                      </a:r>
                      <a:r>
                        <a:rPr kumimoji="1" lang="zh-TW" altLang="en-US" dirty="0"/>
                        <a:t>二維陣列的表示法</a:t>
                      </a:r>
                    </a:p>
                    <a:p>
                      <a:r>
                        <a:rPr kumimoji="1" lang="en-US" altLang="zh-TW" dirty="0"/>
                        <a:t>import Foundation</a:t>
                      </a:r>
                    </a:p>
                    <a:p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array2D: [[Double]] = [[1.9, 3.7], [6.3, 8.6]]</a:t>
                      </a:r>
                    </a:p>
                    <a:p>
                      <a:r>
                        <a:rPr kumimoji="1" lang="en-US" altLang="zh-TW" dirty="0"/>
                        <a:t>for </a:t>
                      </a:r>
                      <a:r>
                        <a:rPr kumimoji="1" lang="en-US" altLang="zh-TW" dirty="0" err="1"/>
                        <a:t>i</a:t>
                      </a:r>
                      <a:r>
                        <a:rPr kumimoji="1" lang="en-US" altLang="zh-TW" dirty="0"/>
                        <a:t> in 0..&lt;2 {</a:t>
                      </a:r>
                    </a:p>
                    <a:p>
                      <a:r>
                        <a:rPr kumimoji="1" lang="en-US" altLang="zh-TW" dirty="0"/>
                        <a:t>   for j in 0..&lt;2 {</a:t>
                      </a:r>
                    </a:p>
                    <a:p>
                      <a:r>
                        <a:rPr kumimoji="1" lang="en-US" altLang="zh-TW" dirty="0"/>
                        <a:t> print(String(format: "%-6.2f", array2D[</a:t>
                      </a:r>
                      <a:r>
                        <a:rPr kumimoji="1" lang="en-US" altLang="zh-TW" dirty="0" err="1"/>
                        <a:t>i</a:t>
                      </a:r>
                      <a:r>
                        <a:rPr kumimoji="1" lang="en-US" altLang="zh-TW" dirty="0"/>
                        <a:t>][j]), terminator: "")</a:t>
                      </a:r>
                    </a:p>
                    <a:p>
                      <a:r>
                        <a:rPr kumimoji="1" lang="en-US" altLang="zh-TW" dirty="0"/>
                        <a:t>   }</a:t>
                      </a:r>
                    </a:p>
                    <a:p>
                      <a:r>
                        <a:rPr kumimoji="1" lang="en-US" altLang="zh-TW" dirty="0"/>
                        <a:t>}</a:t>
                      </a:r>
                    </a:p>
                    <a:p>
                      <a:r>
                        <a:rPr kumimoji="1" lang="en-US" altLang="zh-TW" dirty="0"/>
                        <a:t>print("")</a:t>
                      </a:r>
                      <a:endParaRPr kumimoji="1"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61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1.90  3.70  6.30  8.60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803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6.2  </a:t>
            </a:r>
            <a:r>
              <a:rPr lang="zh-TW" altLang="zh-TW" dirty="0"/>
              <a:t>詞典的表示法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宣告一詞典變數</a:t>
            </a:r>
            <a:r>
              <a:rPr lang="en-US" altLang="zh-TW" dirty="0"/>
              <a:t>dv</a:t>
            </a:r>
            <a:r>
              <a:rPr lang="zh-TW" altLang="zh-TW" dirty="0"/>
              <a:t>的語法如下：</a:t>
            </a:r>
          </a:p>
          <a:p>
            <a:pPr marL="0" indent="0">
              <a:buNone/>
            </a:pPr>
            <a:r>
              <a:rPr lang="en-US" altLang="zh-TW" b="1" dirty="0" err="1"/>
              <a:t>var</a:t>
            </a:r>
            <a:r>
              <a:rPr lang="en-US" altLang="zh-TW" b="1" dirty="0"/>
              <a:t> dv = [key1: value1, key2: value2, key3: value3, … ]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或</a:t>
            </a:r>
          </a:p>
          <a:p>
            <a:pPr marL="0" indent="0">
              <a:buNone/>
            </a:pPr>
            <a:r>
              <a:rPr lang="en-US" altLang="zh-TW" b="1" dirty="0" err="1"/>
              <a:t>var</a:t>
            </a:r>
            <a:r>
              <a:rPr lang="en-US" altLang="zh-TW" b="1" dirty="0"/>
              <a:t> dv: Dictionary&lt;</a:t>
            </a:r>
            <a:r>
              <a:rPr lang="en-US" altLang="zh-TW" b="1" dirty="0" err="1"/>
              <a:t>keytype</a:t>
            </a:r>
            <a:r>
              <a:rPr lang="en-US" altLang="zh-TW" b="1" dirty="0"/>
              <a:t>, </a:t>
            </a:r>
            <a:r>
              <a:rPr lang="en-US" altLang="zh-TW" b="1" dirty="0" err="1"/>
              <a:t>valuetype</a:t>
            </a:r>
            <a:r>
              <a:rPr lang="en-US" altLang="zh-TW" b="1" dirty="0"/>
              <a:t>&gt; = [key1: value1, key2: value2, key3: value3, ...]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或</a:t>
            </a:r>
          </a:p>
          <a:p>
            <a:pPr marL="0" indent="0">
              <a:buNone/>
            </a:pPr>
            <a:r>
              <a:rPr lang="en-US" altLang="zh-TW" b="1" dirty="0" err="1"/>
              <a:t>var</a:t>
            </a:r>
            <a:r>
              <a:rPr lang="en-US" altLang="zh-TW" b="1" dirty="0"/>
              <a:t> dv: [</a:t>
            </a:r>
            <a:r>
              <a:rPr lang="en-US" altLang="zh-TW" b="1" dirty="0" err="1"/>
              <a:t>keytype</a:t>
            </a:r>
            <a:r>
              <a:rPr lang="en-US" altLang="zh-TW" b="1" dirty="0"/>
              <a:t>: </a:t>
            </a:r>
            <a:r>
              <a:rPr lang="en-US" altLang="zh-TW" b="1" dirty="0" err="1"/>
              <a:t>valuetype</a:t>
            </a:r>
            <a:r>
              <a:rPr lang="en-US" altLang="zh-TW" b="1" dirty="0"/>
              <a:t>] = [key1: value1, key2: value2, key3: value3, ...]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833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6.2.1  </a:t>
            </a:r>
            <a:r>
              <a:rPr lang="zh-TW" altLang="zh-TW" dirty="0"/>
              <a:t>詞典的運作與一些常用的</a:t>
            </a:r>
            <a:r>
              <a:rPr lang="en-US" altLang="zh-TW" dirty="0"/>
              <a:t>API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再</a:t>
            </a:r>
            <a:r>
              <a:rPr lang="zh-TW" altLang="en-US" dirty="0"/>
              <a:t>以</a:t>
            </a:r>
            <a:r>
              <a:rPr lang="zh-TW" altLang="zh-TW" dirty="0"/>
              <a:t>另一個範例程式，從中說明詞典還提供那些可用的</a:t>
            </a:r>
            <a:r>
              <a:rPr lang="en-US" altLang="zh-TW" dirty="0"/>
              <a:t>API</a:t>
            </a:r>
            <a:r>
              <a:rPr lang="zh-TW" altLang="zh-TW" dirty="0"/>
              <a:t>，以下片段程式是相互關聯的，也就是說後面的程式將會用到前面的程式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29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countries = Dictionary&lt;String, String&gt;()</a:t>
            </a:r>
          </a:p>
          <a:p>
            <a:pPr marL="0" indent="0">
              <a:buNone/>
            </a:pPr>
            <a:r>
              <a:rPr kumimoji="1" lang="en-US" altLang="zh-TW" dirty="0"/>
              <a:t>countries["France"] = "Eiffel Tower"</a:t>
            </a:r>
          </a:p>
          <a:p>
            <a:pPr marL="0" indent="0">
              <a:buNone/>
            </a:pPr>
            <a:r>
              <a:rPr kumimoji="1" lang="en-US" altLang="zh-TW" dirty="0"/>
              <a:t>countries["Taiwan"] = "Taipei 101"</a:t>
            </a:r>
          </a:p>
          <a:p>
            <a:pPr marL="0" indent="0">
              <a:buNone/>
            </a:pPr>
            <a:r>
              <a:rPr kumimoji="1" lang="en-US" altLang="zh-TW" dirty="0"/>
              <a:t>countries["Germany"] = "Berlin"</a:t>
            </a:r>
          </a:p>
          <a:p>
            <a:pPr marL="0" indent="0">
              <a:buNone/>
            </a:pPr>
            <a:r>
              <a:rPr kumimoji="1" lang="en-US" altLang="zh-TW" dirty="0"/>
              <a:t>for(country, landmark) in countries {</a:t>
            </a:r>
          </a:p>
          <a:p>
            <a:pPr marL="0" indent="0">
              <a:buNone/>
            </a:pPr>
            <a:r>
              <a:rPr kumimoji="1" lang="en-US" altLang="zh-TW" dirty="0"/>
              <a:t>    print("\(country): \(landmark)")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94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850</Words>
  <Application>Microsoft Office PowerPoint</Application>
  <PresentationFormat>寬螢幕</PresentationFormat>
  <Paragraphs>97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Wingdings</vt:lpstr>
      <vt:lpstr>Office 佈景主題</vt:lpstr>
      <vt:lpstr>Ch06. 聚集型態</vt:lpstr>
      <vt:lpstr>6.1  陣列的表示法 </vt:lpstr>
      <vt:lpstr>6.1.1  陣列的運作與一些常用的API </vt:lpstr>
      <vt:lpstr>6.1.2  二維陣列 </vt:lpstr>
      <vt:lpstr>範例程式</vt:lpstr>
      <vt:lpstr>輸出結果</vt:lpstr>
      <vt:lpstr>6.2  詞典的表示法 </vt:lpstr>
      <vt:lpstr>6.2.1  詞典的運作與一些常用的API </vt:lpstr>
      <vt:lpstr>範例程式</vt:lpstr>
      <vt:lpstr>輸出結果</vt:lpstr>
      <vt:lpstr>1. updateValue(forKey:)函式 </vt:lpstr>
      <vt:lpstr>2. removeValue(forKey: ) 函式 </vt:lpstr>
      <vt:lpstr>3. [:] </vt:lpstr>
      <vt:lpstr>6.3  聚集型態的指定與複製行為 </vt:lpstr>
      <vt:lpstr>6.4  將陣列中的元素組合成詞典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Ch06. 聚集型態</dc:title>
  <dc:creator>Microsoft Office 使用者</dc:creator>
  <cp:lastModifiedBy>tony_tsai 蔡彤孟</cp:lastModifiedBy>
  <cp:revision>20</cp:revision>
  <dcterms:created xsi:type="dcterms:W3CDTF">2018-02-13T12:48:15Z</dcterms:created>
  <dcterms:modified xsi:type="dcterms:W3CDTF">2018-02-22T07:21:56Z</dcterms:modified>
</cp:coreProperties>
</file>