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5" r:id="rId4"/>
    <p:sldId id="276" r:id="rId5"/>
    <p:sldId id="258" r:id="rId6"/>
    <p:sldId id="277" r:id="rId7"/>
    <p:sldId id="278" r:id="rId8"/>
    <p:sldId id="259" r:id="rId9"/>
    <p:sldId id="260" r:id="rId10"/>
    <p:sldId id="261" r:id="rId11"/>
    <p:sldId id="264" r:id="rId12"/>
    <p:sldId id="267" r:id="rId13"/>
    <p:sldId id="268" r:id="rId14"/>
    <p:sldId id="262" r:id="rId15"/>
    <p:sldId id="269" r:id="rId16"/>
    <p:sldId id="270" r:id="rId17"/>
    <p:sldId id="263" r:id="rId18"/>
    <p:sldId id="265" r:id="rId19"/>
    <p:sldId id="274" r:id="rId20"/>
    <p:sldId id="271" r:id="rId21"/>
    <p:sldId id="273" r:id="rId22"/>
    <p:sldId id="272" r:id="rId23"/>
    <p:sldId id="266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E29C-8A51-024C-85A7-DE4A59D9DF1D}" type="datetimeFigureOut">
              <a:rPr kumimoji="1" lang="zh-TW" altLang="en-US" smtClean="0"/>
              <a:t>2018/2/22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92FA-876E-F04B-9FDD-2F4FB7D00AF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041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492FA-876E-F04B-9FDD-2F4FB7D00AF7}" type="slidenum">
              <a:rPr kumimoji="1" lang="zh-TW" altLang="en-US" smtClean="0"/>
              <a:t>20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883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FF31A9-602C-40D0-9B6C-E1AA6BD3E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7319F0E-C450-4888-9348-9F30C63BD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FBF248-9265-4986-836E-FE28B23CD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FA4C92-915B-4959-8DF2-D3229F7A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0E6600-7740-4923-A410-B5104395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6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4553DF-B923-40D2-BB7E-7CFADAB5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CBC4F32-E5CC-4A62-AC79-BB2A73D83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BBA818-B3BC-4FFC-A5C5-A0B62A9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49723C-CA08-428A-B113-89048912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D7A662-8BAA-4E76-8065-CB59B781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4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06D7953-6094-46FA-AD50-AD2AC5FCE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21B38C-3852-432E-B6DB-D72253B1D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70F33C-5549-4178-872C-320447CF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36CD74-F1F0-449E-89B0-1F3938C23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6555F0-379D-453E-ABFC-78F69B45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A615BA-ACB0-4D4B-9712-4DCD0777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5D188F-C952-4412-9F3D-90ACAA71E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A8CD25-4038-4E91-9B9A-D928296C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AD6F73-FD7F-4100-B741-C4248261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9E8713-FAE8-4A7D-B112-0EE44B8E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1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158220-43A9-4388-A9D7-8FDFDD9D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7DB45C-4C3F-42C8-90C4-B08EAF62B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CE0DB0-C843-4B74-9DF8-AD06CF0C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AAC4D2-C627-475F-965D-12028C7F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673E8C-A0F1-4F54-92D4-619F880D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ACF941-A777-40DB-B8B3-00568D96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1FF148-001D-4C9D-9951-7D96AD273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E45542-DCE5-48DC-B2B3-DC6B43B28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322A61-6A16-47CF-B92B-BAB1610F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1B8E1B0-182A-46C5-A1DA-2EA74E0C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E53656-1569-4A66-A515-46FDFD68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836C5C-C6D6-429C-8571-7968E902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8695280-6251-40CA-8E21-AA8E389F7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AAE8E1-75F6-42D2-83D3-35894C5B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9D4D4B7-105C-4F69-BF6D-7A1F09124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BE2CA0B-7520-4F40-B678-115A7C4F9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37BC8D1-2484-48EE-9B59-A5A972BE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1E14F00-8734-4C88-B1EC-F70D37FB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FBEFAF-9BC4-4207-B884-ECA9798B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A6F107-D982-4B6F-B1D9-65D92F9B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DB3BAE2-2C5C-433C-AA47-547D7ABC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A5FDB88-3047-4CAB-AD0F-8C340169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A6129E1-DD28-4636-88C7-3D08B5C0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1CCDC47-A423-4977-90DB-8ACD7D76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C7A805C-B79B-408D-B1FF-34B906ED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3AF12F9-2988-4F57-82C7-CD75C263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1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1C5B71-20C0-4DC5-9673-F0371D6F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4BB5DB-BD58-43CB-A39B-A897F52B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65EBF9-6EF6-4D4C-A2DD-7266104D2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2B3252-8E5B-49B8-A0B4-47716162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3C07CC-6D12-4F59-95FC-B85F2A4B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02BD59-92C2-4F13-9570-0EE83D62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8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78D81F-AE6F-45AB-A360-B0002509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97213CE-A510-4ED3-84CE-5CEE08F40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73DFA15-D940-41D7-A35E-D5581A13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C9586A-B662-451E-A7EC-403AE3BA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F70C01-5EB0-4642-BC11-795B1F1F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6B2A9E-4EDC-4FEA-ADF8-C4EDBDF4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9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D8F296A-A2FA-44A1-A3B4-2F76DE63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E67C1F-952E-467D-A763-BEF8E7DD3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B21BA9-1539-4048-A8D1-B1BDA54B5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A8FFA8-5380-4C0F-A762-C052E1ED1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7A2061-9923-454D-AC75-4B11A3200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5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CH05. </a:t>
            </a:r>
            <a:r>
              <a:rPr kumimoji="1" lang="zh-TW" altLang="en-US" dirty="0"/>
              <a:t>選擇敘述</a:t>
            </a:r>
          </a:p>
        </p:txBody>
      </p:sp>
    </p:spTree>
    <p:extLst>
      <p:ext uri="{BB962C8B-B14F-4D97-AF65-F5344CB8AC3E}">
        <p14:creationId xmlns:p14="http://schemas.microsoft.com/office/powerpoint/2010/main" val="193219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您出的手勢是： 布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over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19365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5.4  switch </a:t>
            </a:r>
            <a:r>
              <a:rPr lang="zh-TW" altLang="zh-TW" dirty="0"/>
              <a:t>敘述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由於</a:t>
            </a:r>
            <a:r>
              <a:rPr lang="en-US" altLang="zh-TW" dirty="0"/>
              <a:t>else…if</a:t>
            </a:r>
            <a:r>
              <a:rPr lang="zh-TW" altLang="zh-TW" dirty="0"/>
              <a:t>在視覺上看起來較冗長，所以常會以</a:t>
            </a:r>
            <a:r>
              <a:rPr lang="en-US" altLang="zh-TW" dirty="0"/>
              <a:t>switch…case</a:t>
            </a:r>
            <a:r>
              <a:rPr lang="zh-TW" altLang="zh-TW" dirty="0"/>
              <a:t>敘述取代之。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 marL="0" indent="0">
              <a:buNone/>
            </a:pPr>
            <a:r>
              <a:rPr lang="en-US" altLang="zh-TW" dirty="0"/>
              <a:t>switch </a:t>
            </a:r>
            <a:r>
              <a:rPr lang="zh-CN" altLang="zh-TW" dirty="0"/>
              <a:t>運算式</a:t>
            </a:r>
            <a:r>
              <a:rPr lang="en-US" altLang="zh-TW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case </a:t>
            </a:r>
            <a:r>
              <a:rPr lang="zh-CN" altLang="zh-TW" dirty="0"/>
              <a:t>常數</a:t>
            </a:r>
            <a:r>
              <a:rPr lang="en-US" altLang="zh-TW" dirty="0"/>
              <a:t>: </a:t>
            </a:r>
            <a:r>
              <a:rPr lang="zh-CN" altLang="zh-TW" dirty="0"/>
              <a:t>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…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default: </a:t>
            </a:r>
            <a:r>
              <a:rPr lang="zh-CN" altLang="zh-TW" dirty="0"/>
              <a:t>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647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94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176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mr-IN" altLang="zh-TW" sz="1800" dirty="0" err="1"/>
                        <a:t>let</a:t>
                      </a:r>
                      <a:r>
                        <a:rPr lang="mr-IN" altLang="zh-TW" sz="1800" dirty="0"/>
                        <a:t> </a:t>
                      </a:r>
                      <a:r>
                        <a:rPr lang="mr-IN" altLang="zh-TW" sz="1800" dirty="0" err="1"/>
                        <a:t>gesture</a:t>
                      </a:r>
                      <a:r>
                        <a:rPr lang="mr-IN" altLang="zh-TW" sz="1800" dirty="0"/>
                        <a:t> = 5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zh-TW" altLang="mr-IN" sz="1800" dirty="0"/>
                        <a:t>您出的手勢是： </a:t>
                      </a:r>
                      <a:r>
                        <a:rPr lang="mr-IN" altLang="zh-TW" sz="1800" dirty="0"/>
                        <a:t>", </a:t>
                      </a:r>
                      <a:r>
                        <a:rPr lang="mr-IN" altLang="zh-TW" sz="1800" dirty="0" err="1"/>
                        <a:t>terminator</a:t>
                      </a:r>
                      <a:r>
                        <a:rPr lang="mr-IN" altLang="zh-TW" sz="1800" dirty="0"/>
                        <a:t>: "")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 err="1"/>
                        <a:t>switch</a:t>
                      </a:r>
                      <a:r>
                        <a:rPr lang="mr-IN" altLang="zh-TW" sz="1800" dirty="0"/>
                        <a:t> </a:t>
                      </a:r>
                      <a:r>
                        <a:rPr lang="mr-IN" altLang="zh-TW" sz="1800" dirty="0" err="1"/>
                        <a:t>gesture</a:t>
                      </a:r>
                      <a:r>
                        <a:rPr lang="mr-IN" altLang="zh-TW" sz="1800" dirty="0"/>
                        <a:t> {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</a:t>
                      </a:r>
                      <a:r>
                        <a:rPr lang="mr-IN" altLang="zh-TW" sz="1800" dirty="0" err="1"/>
                        <a:t>case</a:t>
                      </a:r>
                      <a:r>
                        <a:rPr lang="mr-IN" altLang="zh-TW" sz="1800" dirty="0"/>
                        <a:t> 2: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    </a:t>
                      </a: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zh-TW" altLang="mr-IN" sz="1800" dirty="0"/>
                        <a:t>剪刀</a:t>
                      </a:r>
                      <a:r>
                        <a:rPr lang="mr-IN" altLang="zh-TW" sz="1800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</a:t>
                      </a:r>
                      <a:r>
                        <a:rPr lang="mr-IN" altLang="zh-TW" sz="1800" dirty="0" err="1"/>
                        <a:t>case</a:t>
                      </a:r>
                      <a:r>
                        <a:rPr lang="mr-IN" altLang="zh-TW" sz="1800" dirty="0"/>
                        <a:t> 0: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    </a:t>
                      </a: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zh-TW" altLang="mr-IN" sz="1800" dirty="0"/>
                        <a:t>石頭</a:t>
                      </a:r>
                      <a:r>
                        <a:rPr lang="mr-IN" altLang="zh-TW" sz="1800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</a:t>
                      </a:r>
                      <a:r>
                        <a:rPr lang="mr-IN" altLang="zh-TW" sz="1800" dirty="0" err="1"/>
                        <a:t>case</a:t>
                      </a:r>
                      <a:r>
                        <a:rPr lang="mr-IN" altLang="zh-TW" sz="1800" dirty="0"/>
                        <a:t> 5: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    </a:t>
                      </a: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zh-TW" altLang="mr-IN" sz="1800" dirty="0"/>
                        <a:t>布</a:t>
                      </a:r>
                      <a:r>
                        <a:rPr lang="mr-IN" altLang="zh-TW" sz="1800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</a:t>
                      </a:r>
                      <a:r>
                        <a:rPr lang="mr-IN" altLang="zh-TW" sz="1800" dirty="0" err="1"/>
                        <a:t>default</a:t>
                      </a:r>
                      <a:r>
                        <a:rPr lang="mr-IN" altLang="zh-TW" sz="1800" dirty="0"/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        </a:t>
                      </a: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zh-TW" altLang="mr-IN" sz="1800" dirty="0"/>
                        <a:t>不正確手勢</a:t>
                      </a:r>
                      <a:r>
                        <a:rPr lang="mr-IN" altLang="zh-TW" sz="1800" dirty="0"/>
                        <a:t>")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/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lang="mr-IN" altLang="zh-TW" sz="1800" dirty="0" err="1"/>
                        <a:t>print</a:t>
                      </a:r>
                      <a:r>
                        <a:rPr lang="mr-IN" altLang="zh-TW" sz="1800" dirty="0"/>
                        <a:t>("</a:t>
                      </a:r>
                      <a:r>
                        <a:rPr lang="mr-IN" altLang="zh-TW" sz="1800" dirty="0" err="1"/>
                        <a:t>Over</a:t>
                      </a:r>
                      <a:r>
                        <a:rPr lang="mr-IN" altLang="zh-TW" sz="1800" dirty="0"/>
                        <a:t>")</a:t>
                      </a:r>
                    </a:p>
                    <a:p>
                      <a:pPr marL="0" indent="0">
                        <a:buNone/>
                      </a:pPr>
                      <a:endParaRPr lang="zh-TW" altLang="en-US" sz="800" dirty="0"/>
                    </a:p>
                    <a:p>
                      <a:pPr marL="0" indent="0">
                        <a:buNone/>
                      </a:pPr>
                      <a:endParaRPr lang="zh-TW" altLang="en-US" sz="800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473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您出的手勢是： 布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Over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361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5.5  </a:t>
            </a:r>
            <a:r>
              <a:rPr lang="zh-TW" altLang="zh-TW" dirty="0"/>
              <a:t>條件運算子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條件運算子</a:t>
            </a:r>
            <a:r>
              <a:rPr lang="en-US" altLang="zh-TW" dirty="0"/>
              <a:t>(conditional operator)</a:t>
            </a:r>
            <a:r>
              <a:rPr lang="zh-TW" altLang="zh-TW" dirty="0"/>
              <a:t>是由 </a:t>
            </a:r>
            <a:r>
              <a:rPr lang="en-US" altLang="zh-TW" dirty="0"/>
              <a:t>? </a:t>
            </a:r>
            <a:r>
              <a:rPr lang="zh-TW" altLang="zh-TW" dirty="0"/>
              <a:t>和</a:t>
            </a:r>
            <a:r>
              <a:rPr lang="en-US" altLang="zh-TW" dirty="0"/>
              <a:t> : </a:t>
            </a:r>
            <a:r>
              <a:rPr lang="zh-TW" altLang="zh-TW" dirty="0"/>
              <a:t>這兩個符號所組成的，其又稱為三元運算子</a:t>
            </a:r>
            <a:r>
              <a:rPr lang="en-US" altLang="zh-TW" dirty="0"/>
              <a:t>(ternary operator)</a:t>
            </a:r>
            <a:r>
              <a:rPr lang="zh-TW" altLang="zh-TW" dirty="0"/>
              <a:t>，因為此運算子作用於三個運算元。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7918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// ternary operator</a:t>
            </a:r>
          </a:p>
          <a:p>
            <a:pPr marL="0" indent="0">
              <a:buNone/>
            </a:pPr>
            <a:r>
              <a:rPr lang="en-US" altLang="zh-TW" dirty="0"/>
              <a:t>let number: Int16 = -101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absoluteNum</a:t>
            </a:r>
            <a:r>
              <a:rPr lang="en-US" altLang="zh-TW" dirty="0"/>
              <a:t>: Int16</a:t>
            </a:r>
          </a:p>
          <a:p>
            <a:pPr marL="0" indent="0">
              <a:buNone/>
            </a:pPr>
            <a:r>
              <a:rPr lang="en-US" altLang="zh-TW" dirty="0" err="1"/>
              <a:t>absoluteNum</a:t>
            </a:r>
            <a:r>
              <a:rPr lang="en-US" altLang="zh-TW" dirty="0"/>
              <a:t> = number &lt;= 0 ? -number : number</a:t>
            </a:r>
          </a:p>
          <a:p>
            <a:pPr marL="0" indent="0">
              <a:buNone/>
            </a:pPr>
            <a:r>
              <a:rPr lang="en-US" altLang="zh-TW" dirty="0"/>
              <a:t>print("\(number) </a:t>
            </a:r>
            <a:r>
              <a:rPr lang="zh-TW" altLang="en-US" dirty="0"/>
              <a:t>的絕對值為 </a:t>
            </a:r>
            <a:r>
              <a:rPr lang="en-US" altLang="zh-TW" dirty="0"/>
              <a:t>\(</a:t>
            </a:r>
            <a:r>
              <a:rPr lang="en-US" altLang="zh-TW" dirty="0" err="1"/>
              <a:t>absoluteNum</a:t>
            </a:r>
            <a:r>
              <a:rPr lang="en-US" altLang="zh-TW" dirty="0"/>
              <a:t>)")</a:t>
            </a:r>
          </a:p>
        </p:txBody>
      </p:sp>
    </p:spTree>
    <p:extLst>
      <p:ext uri="{BB962C8B-B14F-4D97-AF65-F5344CB8AC3E}">
        <p14:creationId xmlns:p14="http://schemas.microsoft.com/office/powerpoint/2010/main" val="1561958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-101 </a:t>
            </a:r>
            <a:r>
              <a:rPr lang="zh-CN" altLang="zh-TW" dirty="0"/>
              <a:t>的絕對值為</a:t>
            </a:r>
            <a:r>
              <a:rPr lang="en-US" altLang="zh-TW" b="1" dirty="0"/>
              <a:t> 101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7247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5.6  break</a:t>
            </a:r>
            <a:r>
              <a:rPr lang="zh-TW" altLang="zh-TW" dirty="0"/>
              <a:t>、</a:t>
            </a:r>
            <a:r>
              <a:rPr lang="en-US" altLang="zh-TW" dirty="0"/>
              <a:t>continue</a:t>
            </a:r>
            <a:r>
              <a:rPr lang="zh-TW" altLang="zh-TW" dirty="0"/>
              <a:t>及</a:t>
            </a:r>
            <a:r>
              <a:rPr lang="en-US" altLang="zh-TW" dirty="0" err="1"/>
              <a:t>fallthrough</a:t>
            </a:r>
            <a:r>
              <a:rPr lang="zh-TW" altLang="zh-TW" dirty="0"/>
              <a:t>敘述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控制轉移敘述計有</a:t>
            </a:r>
            <a:r>
              <a:rPr lang="en-US" altLang="zh-TW" dirty="0"/>
              <a:t>break</a:t>
            </a:r>
            <a:r>
              <a:rPr lang="zh-TW" altLang="zh-TW" dirty="0"/>
              <a:t>、</a:t>
            </a:r>
            <a:r>
              <a:rPr lang="en-US" altLang="zh-TW" dirty="0"/>
              <a:t>continue</a:t>
            </a:r>
            <a:r>
              <a:rPr lang="zh-TW" altLang="zh-TW" dirty="0"/>
              <a:t>及</a:t>
            </a:r>
            <a:r>
              <a:rPr lang="en-US" altLang="zh-TW" dirty="0" err="1"/>
              <a:t>fallthrough</a:t>
            </a:r>
            <a:r>
              <a:rPr lang="zh-TW" altLang="zh-TW" dirty="0"/>
              <a:t>。</a:t>
            </a:r>
            <a:r>
              <a:rPr lang="en-US" altLang="zh-TW" dirty="0"/>
              <a:t>break</a:t>
            </a:r>
            <a:r>
              <a:rPr lang="zh-TW" altLang="zh-TW" dirty="0"/>
              <a:t>敘述除了用在</a:t>
            </a:r>
            <a:r>
              <a:rPr lang="en-US" altLang="zh-TW" dirty="0"/>
              <a:t>switch</a:t>
            </a:r>
            <a:r>
              <a:rPr lang="zh-TW" altLang="zh-TW" dirty="0"/>
              <a:t>外，也可用於迴圈敘述。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在迴圈中，若遇到</a:t>
            </a:r>
            <a:r>
              <a:rPr lang="en-US" altLang="zh-TW" dirty="0"/>
              <a:t>break</a:t>
            </a:r>
            <a:r>
              <a:rPr lang="zh-TW" altLang="zh-TW" dirty="0"/>
              <a:t>，則表示中止此迴圈；若遇到</a:t>
            </a:r>
            <a:r>
              <a:rPr lang="en-US" altLang="zh-TW" dirty="0"/>
              <a:t> continue</a:t>
            </a:r>
            <a:r>
              <a:rPr lang="zh-TW" altLang="zh-TW" dirty="0"/>
              <a:t>，則不執行</a:t>
            </a:r>
            <a:r>
              <a:rPr lang="en-US" altLang="zh-TW" dirty="0"/>
              <a:t>continue</a:t>
            </a:r>
            <a:r>
              <a:rPr lang="zh-TW" altLang="zh-TW" dirty="0"/>
              <a:t>以下的敘述，而是回到迴圈的下一個有效敘述。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4585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continue</a:t>
            </a:r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044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mr-IN" altLang="zh-TW" dirty="0"/>
                        <a:t>// </a:t>
                      </a:r>
                      <a:r>
                        <a:rPr kumimoji="1" lang="mr-IN" altLang="zh-TW" dirty="0" err="1"/>
                        <a:t>continue</a:t>
                      </a:r>
                      <a:r>
                        <a:rPr kumimoji="1" lang="mr-IN" altLang="zh-TW" dirty="0"/>
                        <a:t> 1</a:t>
                      </a:r>
                    </a:p>
                    <a:p>
                      <a:r>
                        <a:rPr kumimoji="1" lang="mr-IN" altLang="zh-TW" dirty="0" err="1"/>
                        <a:t>var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data</a:t>
                      </a:r>
                      <a:r>
                        <a:rPr kumimoji="1" lang="mr-IN" altLang="zh-TW" dirty="0"/>
                        <a:t> = [10, 20, 30, 40, 50, 61, 70]</a:t>
                      </a:r>
                    </a:p>
                    <a:p>
                      <a:r>
                        <a:rPr kumimoji="1" lang="mr-IN" altLang="zh-TW" dirty="0" err="1"/>
                        <a:t>var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total</a:t>
                      </a:r>
                      <a:r>
                        <a:rPr kumimoji="1" lang="mr-IN" altLang="zh-TW" dirty="0"/>
                        <a:t> = 0</a:t>
                      </a:r>
                    </a:p>
                    <a:p>
                      <a:r>
                        <a:rPr kumimoji="1" lang="mr-IN" altLang="zh-TW" dirty="0" err="1"/>
                        <a:t>for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i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in</a:t>
                      </a:r>
                      <a:r>
                        <a:rPr kumimoji="1" lang="mr-IN" altLang="zh-TW" dirty="0"/>
                        <a:t> </a:t>
                      </a:r>
                      <a:r>
                        <a:rPr kumimoji="1" lang="mr-IN" altLang="zh-TW" dirty="0" err="1"/>
                        <a:t>data</a:t>
                      </a:r>
                      <a:r>
                        <a:rPr kumimoji="1" lang="mr-IN" altLang="zh-TW" dirty="0"/>
                        <a:t> {</a:t>
                      </a:r>
                    </a:p>
                    <a:p>
                      <a:r>
                        <a:rPr kumimoji="1" lang="mr-IN" altLang="zh-TW" dirty="0"/>
                        <a:t>    </a:t>
                      </a:r>
                      <a:r>
                        <a:rPr kumimoji="1" lang="mr-IN" altLang="zh-TW" dirty="0" err="1"/>
                        <a:t>if</a:t>
                      </a:r>
                      <a:r>
                        <a:rPr kumimoji="1" lang="mr-IN" altLang="zh-TW" dirty="0"/>
                        <a:t> i%2 == 0 {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total</a:t>
                      </a:r>
                      <a:r>
                        <a:rPr kumimoji="1" lang="mr-IN" altLang="zh-TW" dirty="0"/>
                        <a:t> += </a:t>
                      </a:r>
                      <a:r>
                        <a:rPr kumimoji="1" lang="mr-IN" altLang="zh-TW" dirty="0" err="1"/>
                        <a:t>i</a:t>
                      </a:r>
                      <a:endParaRPr kumimoji="1" lang="mr-IN" altLang="zh-TW" dirty="0"/>
                    </a:p>
                    <a:p>
                      <a:r>
                        <a:rPr kumimoji="1" lang="mr-IN" altLang="zh-TW" dirty="0"/>
                        <a:t>    } </a:t>
                      </a:r>
                      <a:r>
                        <a:rPr kumimoji="1" lang="mr-IN" altLang="zh-TW" dirty="0" err="1"/>
                        <a:t>else</a:t>
                      </a:r>
                      <a:r>
                        <a:rPr kumimoji="1" lang="mr-IN" altLang="zh-TW" dirty="0"/>
                        <a:t> {</a:t>
                      </a:r>
                    </a:p>
                    <a:p>
                      <a:r>
                        <a:rPr kumimoji="1" lang="mr-IN" altLang="zh-TW" dirty="0"/>
                        <a:t>        </a:t>
                      </a:r>
                      <a:r>
                        <a:rPr kumimoji="1" lang="mr-IN" altLang="zh-TW" dirty="0" err="1"/>
                        <a:t>continue</a:t>
                      </a:r>
                      <a:endParaRPr kumimoji="1" lang="mr-IN" altLang="zh-TW" dirty="0"/>
                    </a:p>
                    <a:p>
                      <a:r>
                        <a:rPr kumimoji="1" lang="mr-IN" altLang="zh-TW" dirty="0"/>
                        <a:t>    }</a:t>
                      </a:r>
                    </a:p>
                    <a:p>
                      <a:r>
                        <a:rPr kumimoji="1" lang="mr-IN" altLang="zh-TW" dirty="0"/>
                        <a:t>}</a:t>
                      </a:r>
                    </a:p>
                    <a:p>
                      <a:r>
                        <a:rPr kumimoji="1" lang="mr-IN" altLang="zh-TW" dirty="0" err="1"/>
                        <a:t>print</a:t>
                      </a:r>
                      <a:r>
                        <a:rPr kumimoji="1" lang="mr-IN" altLang="zh-TW" dirty="0"/>
                        <a:t>("</a:t>
                      </a:r>
                      <a:r>
                        <a:rPr kumimoji="1" lang="mr-IN" altLang="zh-TW" dirty="0" err="1"/>
                        <a:t>toatl</a:t>
                      </a:r>
                      <a:r>
                        <a:rPr kumimoji="1" lang="mr-IN" altLang="zh-TW" dirty="0"/>
                        <a:t> = \(</a:t>
                      </a:r>
                      <a:r>
                        <a:rPr kumimoji="1" lang="mr-IN" altLang="zh-TW" dirty="0" err="1"/>
                        <a:t>total</a:t>
                      </a:r>
                      <a:r>
                        <a:rPr kumimoji="1" lang="mr-IN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err="1"/>
              <a:t>toatl</a:t>
            </a:r>
            <a:r>
              <a:rPr lang="en-US" altLang="zh-TW" dirty="0"/>
              <a:t> = 220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399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5.1</a:t>
            </a:r>
            <a:r>
              <a:rPr kumimoji="1" lang="zh-TW" altLang="en-US" dirty="0"/>
              <a:t> </a:t>
            </a:r>
            <a:r>
              <a:rPr kumimoji="1" lang="en-US" altLang="zh-TW" dirty="0"/>
              <a:t>if</a:t>
            </a:r>
            <a:r>
              <a:rPr kumimoji="1" lang="zh-TW" altLang="en-US" dirty="0"/>
              <a:t>敘述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if </a:t>
            </a:r>
            <a:r>
              <a:rPr lang="zh-TW" altLang="zh-TW" dirty="0"/>
              <a:t>敘述，表示若條件運算式為真時，則執行其對應的敘述，若為假，則不做任何事。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 </a:t>
            </a:r>
            <a:r>
              <a:rPr lang="en-US" altLang="zh-TW" dirty="0"/>
              <a:t>if </a:t>
            </a:r>
            <a:r>
              <a:rPr lang="zh-CN" altLang="zh-TW" dirty="0"/>
              <a:t>條件運算式</a:t>
            </a:r>
            <a:r>
              <a:rPr lang="en-US" altLang="zh-TW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zh-CN" altLang="zh-TW" dirty="0"/>
              <a:t>當條件為真時，要執行的敘述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3168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break</a:t>
            </a:r>
            <a:r>
              <a:rPr lang="zh-TW" altLang="zh-TW" dirty="0"/>
              <a:t> </a:t>
            </a:r>
            <a:r>
              <a:rPr lang="zh-TW" altLang="en-US" dirty="0"/>
              <a:t>範例程式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634716"/>
              </p:ext>
            </p:extLst>
          </p:nvPr>
        </p:nvGraphicFramePr>
        <p:xfrm>
          <a:off x="838200" y="1825625"/>
          <a:ext cx="105156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break</a:t>
                      </a:r>
                      <a:r>
                        <a:rPr lang="mr-IN" altLang="zh-TW" dirty="0"/>
                        <a:t> </a:t>
                      </a:r>
                    </a:p>
                    <a:p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data</a:t>
                      </a:r>
                      <a:r>
                        <a:rPr lang="mr-IN" altLang="zh-TW" dirty="0"/>
                        <a:t> = [10, 20, 30, 40, 50, 61, 70]</a:t>
                      </a:r>
                    </a:p>
                    <a:p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= 0</a:t>
                      </a:r>
                    </a:p>
                    <a:p>
                      <a:r>
                        <a:rPr lang="mr-IN" altLang="zh-TW" dirty="0" err="1"/>
                        <a:t>for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data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i%2 == 0 {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+= </a:t>
                      </a:r>
                      <a:r>
                        <a:rPr lang="mr-IN" altLang="zh-TW" dirty="0" err="1"/>
                        <a:t>i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</a:t>
                      </a:r>
                      <a:r>
                        <a:rPr lang="mr-IN" altLang="zh-TW" dirty="0" err="1"/>
                        <a:t>break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 = \(</a:t>
                      </a:r>
                      <a:r>
                        <a:rPr lang="mr-IN" altLang="zh-TW" dirty="0" err="1"/>
                        <a:t>total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1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total = 150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551209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fallthrough</a:t>
            </a:r>
            <a:r>
              <a:rPr lang="zh-TW" altLang="zh-TW" dirty="0"/>
              <a:t> </a:t>
            </a:r>
            <a:r>
              <a:rPr lang="zh-TW" altLang="en-US" dirty="0"/>
              <a:t>範例程式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405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</a:t>
                      </a:r>
                      <a:r>
                        <a:rPr lang="en-US" altLang="zh-TW" dirty="0" err="1"/>
                        <a:t>fallthrough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kk</a:t>
                      </a:r>
                      <a:r>
                        <a:rPr lang="en-US" altLang="zh-TW" dirty="0"/>
                        <a:t> = 1</a:t>
                      </a:r>
                    </a:p>
                    <a:p>
                      <a:r>
                        <a:rPr lang="en-US" altLang="zh-TW" dirty="0"/>
                        <a:t>switch </a:t>
                      </a:r>
                      <a:r>
                        <a:rPr lang="en-US" altLang="zh-TW" dirty="0" err="1"/>
                        <a:t>kk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case 1: print("</a:t>
                      </a:r>
                      <a:r>
                        <a:rPr lang="en-US" altLang="zh-TW" dirty="0" err="1"/>
                        <a:t>kk</a:t>
                      </a:r>
                      <a:r>
                        <a:rPr lang="en-US" altLang="zh-TW" dirty="0"/>
                        <a:t> = 1")</a:t>
                      </a:r>
                    </a:p>
                    <a:p>
                      <a:r>
                        <a:rPr lang="en-US" altLang="zh-TW" dirty="0"/>
                        <a:t>       </a:t>
                      </a:r>
                      <a:r>
                        <a:rPr lang="en-US" altLang="zh-TW" dirty="0" err="1"/>
                        <a:t>fallthrough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case 2: print("</a:t>
                      </a:r>
                      <a:r>
                        <a:rPr lang="en-US" altLang="zh-TW" dirty="0" err="1"/>
                        <a:t>kk</a:t>
                      </a:r>
                      <a:r>
                        <a:rPr lang="en-US" altLang="zh-TW" dirty="0"/>
                        <a:t> = 2")</a:t>
                      </a:r>
                    </a:p>
                    <a:p>
                      <a:r>
                        <a:rPr lang="en-US" altLang="zh-TW" dirty="0"/>
                        <a:t>  case 3: print("</a:t>
                      </a:r>
                      <a:r>
                        <a:rPr lang="en-US" altLang="zh-TW" dirty="0" err="1"/>
                        <a:t>kk</a:t>
                      </a:r>
                      <a:r>
                        <a:rPr lang="en-US" altLang="zh-TW" dirty="0"/>
                        <a:t> = 3")</a:t>
                      </a:r>
                    </a:p>
                    <a:p>
                      <a:r>
                        <a:rPr lang="en-US" altLang="zh-TW" dirty="0"/>
                        <a:t>       </a:t>
                      </a:r>
                      <a:r>
                        <a:rPr lang="en-US" altLang="zh-TW" dirty="0" err="1"/>
                        <a:t>fallthrough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default: print("Nothing")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33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/>
              <a:t>kk</a:t>
            </a:r>
            <a:r>
              <a:rPr lang="en-US" altLang="zh-TW" b="1" dirty="0"/>
              <a:t> = 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kk</a:t>
            </a:r>
            <a:r>
              <a:rPr lang="en-US" altLang="zh-TW" b="1" dirty="0"/>
              <a:t> = 2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937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selection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statement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var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num</a:t>
            </a:r>
            <a:r>
              <a:rPr kumimoji="1" lang="mr-IN" altLang="zh-TW" dirty="0"/>
              <a:t> = -100</a:t>
            </a:r>
          </a:p>
          <a:p>
            <a:pPr marL="0" indent="0">
              <a:buNone/>
            </a:pPr>
            <a:r>
              <a:rPr kumimoji="1" lang="mr-IN" altLang="zh-TW" dirty="0" err="1"/>
              <a:t>if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num</a:t>
            </a:r>
            <a:r>
              <a:rPr kumimoji="1" lang="mr-IN" altLang="zh-TW" dirty="0"/>
              <a:t> &lt; 0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num</a:t>
            </a:r>
            <a:r>
              <a:rPr kumimoji="1" lang="mr-IN" altLang="zh-TW" dirty="0"/>
              <a:t> = -</a:t>
            </a:r>
            <a:r>
              <a:rPr kumimoji="1" lang="mr-IN" altLang="zh-TW" dirty="0" err="1"/>
              <a:t>num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/>
              <a:t>}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mr-IN" altLang="zh-TW" dirty="0" err="1"/>
              <a:t>num</a:t>
            </a:r>
            <a:r>
              <a:rPr kumimoji="1" lang="mr-IN" altLang="zh-TW" dirty="0"/>
              <a:t> </a:t>
            </a:r>
            <a:r>
              <a:rPr kumimoji="1" lang="zh-TW" altLang="mr-IN" dirty="0"/>
              <a:t>的絕對值為 </a:t>
            </a:r>
            <a:r>
              <a:rPr kumimoji="1" lang="mr-IN" altLang="zh-TW" dirty="0"/>
              <a:t>\(</a:t>
            </a:r>
            <a:r>
              <a:rPr kumimoji="1" lang="mr-IN" altLang="zh-TW" dirty="0" err="1"/>
              <a:t>num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340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err="1"/>
              <a:t>num</a:t>
            </a:r>
            <a:r>
              <a:rPr lang="en-US" altLang="zh-TW" dirty="0"/>
              <a:t> </a:t>
            </a:r>
            <a:r>
              <a:rPr lang="zh-CN" altLang="zh-TW" dirty="0"/>
              <a:t>的絕對值為</a:t>
            </a:r>
            <a:r>
              <a:rPr lang="en-US" altLang="zh-TW" dirty="0"/>
              <a:t> 100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993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5.2  if … else </a:t>
            </a:r>
            <a:r>
              <a:rPr lang="zh-TW" altLang="zh-TW" dirty="0"/>
              <a:t>敘述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if…else</a:t>
            </a:r>
            <a:r>
              <a:rPr lang="zh-TW" altLang="zh-TW" dirty="0"/>
              <a:t>敘述，表示若條件運算式為真時，則執行條件為真所對應的敘述，若為假，則執行條件為假所對應的敘述。</a:t>
            </a:r>
            <a:endParaRPr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lang="en-US" altLang="zh-TW" b="1" dirty="0"/>
              <a:t>if</a:t>
            </a:r>
            <a:r>
              <a:rPr lang="en-US" altLang="zh-TW" dirty="0"/>
              <a:t> </a:t>
            </a:r>
            <a:r>
              <a:rPr lang="zh-CN" altLang="zh-TW" dirty="0"/>
              <a:t>條件運算式</a:t>
            </a:r>
            <a:r>
              <a:rPr lang="en-US" altLang="zh-TW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CN" altLang="zh-TW" dirty="0"/>
              <a:t>當條件為真時，要執行的敘述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r>
              <a:rPr lang="zh-TW" altLang="en-US" dirty="0"/>
              <a:t> </a:t>
            </a:r>
            <a:r>
              <a:rPr lang="en-US" altLang="zh-TW" b="1" dirty="0"/>
              <a:t>else </a:t>
            </a:r>
            <a:r>
              <a:rPr lang="en-US" altLang="zh-TW" dirty="0"/>
              <a:t>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CN" altLang="zh-TW" dirty="0"/>
              <a:t>當條件為假時，要執行的敘述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pPr marL="0" indent="0">
              <a:buNone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0172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maryScore</a:t>
            </a:r>
            <a:r>
              <a:rPr kumimoji="1" lang="mr-IN" altLang="zh-TW" dirty="0"/>
              <a:t> = 58</a:t>
            </a:r>
          </a:p>
          <a:p>
            <a:pPr marL="0" indent="0">
              <a:buNone/>
            </a:pPr>
            <a:r>
              <a:rPr kumimoji="1" lang="mr-IN" altLang="zh-TW" dirty="0" err="1"/>
              <a:t>if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maryScore</a:t>
            </a:r>
            <a:r>
              <a:rPr kumimoji="1" lang="mr-IN" altLang="zh-TW" dirty="0"/>
              <a:t> &gt;= 60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zh-TW" altLang="mr-IN" dirty="0"/>
              <a:t>恭喜您，通過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r>
              <a:rPr kumimoji="1" lang="mr-IN" altLang="zh-TW" dirty="0"/>
              <a:t>} </a:t>
            </a:r>
            <a:r>
              <a:rPr kumimoji="1" lang="mr-IN" altLang="zh-TW" dirty="0" err="1"/>
              <a:t>else</a:t>
            </a:r>
            <a:r>
              <a:rPr kumimoji="1" lang="mr-IN" altLang="zh-TW" dirty="0"/>
              <a:t> {</a:t>
            </a:r>
          </a:p>
          <a:p>
            <a:pPr marL="0" indent="0">
              <a:buNone/>
            </a:pPr>
            <a:r>
              <a:rPr kumimoji="1" lang="mr-IN" altLang="zh-TW" dirty="0"/>
              <a:t>    </a:t>
            </a: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zh-TW" altLang="mr-IN" dirty="0"/>
              <a:t>抱歉，您被當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r>
              <a:rPr kumimoji="1" lang="mr-IN" altLang="zh-TW" dirty="0"/>
              <a:t>}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mr-IN" altLang="zh-TW" dirty="0" err="1"/>
              <a:t>Over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743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抱歉，您被當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Over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850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5.3 else … if </a:t>
            </a:r>
            <a:r>
              <a:rPr lang="zh-TW" altLang="zh-TW" dirty="0"/>
              <a:t>敘述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有多個條件要加以判斷，可以使用</a:t>
            </a:r>
            <a:r>
              <a:rPr lang="en-US" altLang="zh-TW" dirty="0"/>
              <a:t>else…if </a:t>
            </a:r>
            <a:r>
              <a:rPr lang="zh-TW" altLang="zh-TW" dirty="0"/>
              <a:t>敘述來完成。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53834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128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gesture</a:t>
                      </a:r>
                      <a:r>
                        <a:rPr lang="mr-IN" altLang="zh-TW" dirty="0"/>
                        <a:t> = 5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您出的手勢是： </a:t>
                      </a:r>
                      <a:r>
                        <a:rPr lang="mr-IN" altLang="zh-TW" dirty="0"/>
                        <a:t>", </a:t>
                      </a:r>
                      <a:r>
                        <a:rPr lang="mr-IN" altLang="zh-TW" dirty="0" err="1"/>
                        <a:t>terminator</a:t>
                      </a:r>
                      <a:r>
                        <a:rPr lang="mr-IN" altLang="zh-TW" dirty="0"/>
                        <a:t>: "")</a:t>
                      </a:r>
                    </a:p>
                    <a:p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gesture</a:t>
                      </a:r>
                      <a:r>
                        <a:rPr lang="mr-IN" altLang="zh-TW" dirty="0"/>
                        <a:t> == 2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剪刀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gesture</a:t>
                      </a:r>
                      <a:r>
                        <a:rPr lang="mr-IN" altLang="zh-TW" dirty="0"/>
                        <a:t> == 0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石頭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gesture</a:t>
                      </a:r>
                      <a:r>
                        <a:rPr lang="mr-IN" altLang="zh-TW" dirty="0"/>
                        <a:t> == 5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布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不正確的手勢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mr-IN" altLang="zh-TW" dirty="0" err="1"/>
                        <a:t>Over</a:t>
                      </a:r>
                      <a:r>
                        <a:rPr lang="mr-IN" altLang="zh-TW" dirty="0"/>
                        <a:t>")</a:t>
                      </a:r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4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771</Words>
  <Application>Microsoft Office PowerPoint</Application>
  <PresentationFormat>寬螢幕</PresentationFormat>
  <Paragraphs>135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CH05. 選擇敘述</vt:lpstr>
      <vt:lpstr>5.1 if敘述</vt:lpstr>
      <vt:lpstr>範例程式</vt:lpstr>
      <vt:lpstr>輸出結果</vt:lpstr>
      <vt:lpstr>5.2  if … else 敘述</vt:lpstr>
      <vt:lpstr>範例程式</vt:lpstr>
      <vt:lpstr>輸出結果</vt:lpstr>
      <vt:lpstr>5.3 else … if 敘述 </vt:lpstr>
      <vt:lpstr>範例程式</vt:lpstr>
      <vt:lpstr>輸出結果</vt:lpstr>
      <vt:lpstr>5.4  switch 敘述 </vt:lpstr>
      <vt:lpstr>範例程式</vt:lpstr>
      <vt:lpstr>輸出結果</vt:lpstr>
      <vt:lpstr>5.5  條件運算子 </vt:lpstr>
      <vt:lpstr>範例程式</vt:lpstr>
      <vt:lpstr>輸出結果</vt:lpstr>
      <vt:lpstr>5.6  break、continue及fallthrough敘述 </vt:lpstr>
      <vt:lpstr>continue範例程式</vt:lpstr>
      <vt:lpstr>輸出結果</vt:lpstr>
      <vt:lpstr>break 範例程式</vt:lpstr>
      <vt:lpstr>輸出結果</vt:lpstr>
      <vt:lpstr>fallthrough 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CH05. 選擇敘述</dc:title>
  <dc:creator>Microsoft Office 使用者</dc:creator>
  <cp:lastModifiedBy>tony_tsai 蔡彤孟</cp:lastModifiedBy>
  <cp:revision>19</cp:revision>
  <dcterms:created xsi:type="dcterms:W3CDTF">2018-02-13T12:14:16Z</dcterms:created>
  <dcterms:modified xsi:type="dcterms:W3CDTF">2018-02-22T07:03:13Z</dcterms:modified>
</cp:coreProperties>
</file>