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  <p:sldId id="257" r:id="rId3"/>
    <p:sldId id="265" r:id="rId4"/>
    <p:sldId id="266" r:id="rId5"/>
    <p:sldId id="258" r:id="rId6"/>
    <p:sldId id="267" r:id="rId7"/>
    <p:sldId id="268" r:id="rId8"/>
    <p:sldId id="259" r:id="rId9"/>
    <p:sldId id="269" r:id="rId10"/>
    <p:sldId id="270" r:id="rId11"/>
    <p:sldId id="271" r:id="rId12"/>
    <p:sldId id="260" r:id="rId13"/>
    <p:sldId id="272" r:id="rId14"/>
    <p:sldId id="273" r:id="rId15"/>
    <p:sldId id="261" r:id="rId16"/>
    <p:sldId id="264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/>
    <p:restoredTop sz="94647"/>
  </p:normalViewPr>
  <p:slideViewPr>
    <p:cSldViewPr snapToGrid="0" snapToObjects="1">
      <p:cViewPr varScale="1">
        <p:scale>
          <a:sx n="108" d="100"/>
          <a:sy n="108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6F331C-B6A2-403D-8D7A-29EF0929C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CDFAD02-690F-48E1-A331-D02132E6D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D5E21A-C284-441C-95C8-91EAD6FD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84DCF9-73A5-45C3-B26A-68D13C7F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FF5BDD-5AC3-4709-8F5F-527BC8A2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3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AE6574-1E17-423B-850E-EB035874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9EFF087-B59C-4C2F-90A6-93833A7DA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5DD55E-F744-43C3-8674-AD6705F1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854213-98EB-438E-AE6B-D13F7ACF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B5BB1B-91D5-4A81-B688-DD12E419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6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94389E8-5E64-4946-830C-D3AB95B09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C245D0D-CB25-4925-899E-192D3444B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7D87F5-5D61-4A02-AA27-CE26A9E5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024F0B-8782-4C76-BB80-9B10C6C7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009EA4-CE06-4E67-9C9B-FCD1B89C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0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FA11E5-3348-48AD-BDEC-7146FF03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19394E-B905-4720-B9AB-EA798DBC1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52DCD2-4B32-44F5-9FF0-00E63384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8F52B5-4734-4462-B578-EEF083A7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BA7188-0D1C-4263-9FB5-CFF6C37C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9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22D95A-F740-4F93-BBF6-63C3605B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F53DFC-2E4E-40D1-A0B9-E22662661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0E9A97-0ACA-4BA6-BF80-109A2AF4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9AF2AD-1602-4B50-A7EE-AFE51938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681C88-F3F1-4C9E-A0B2-C6EF5C99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5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F2DCC-38EC-40AC-B428-B253281A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7988C7-DEB3-4512-AD27-0F28CD211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AF1AD8E-88AD-4DB1-82BD-4649F4B9F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56E6E6-9D9F-427E-814D-FD67FDCC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341762E-39D7-4046-AECA-86FEDE91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0B1808-1BE9-4451-8773-43DC979D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1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4834EB-0AAA-48AB-9DEA-A3B7E17B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9342C8-37E0-415F-8227-5CA7E5C2F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F91699D-2CB9-43BD-8FCF-72819CA4F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F218DB5-FF56-41F8-95A0-EE976B8EF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7C62AFB-AFF2-42C1-9111-BD15EA2D0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F7F20DE-6CB8-48FC-B653-B4AC9BB4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2B51DFF-A13C-4EB5-A0F0-C8B80277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1A0C96E-F0FC-4247-A3FE-EAD85F24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AB1B9E-0B3B-4A99-ADB4-2ACF386D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22BC4DC-5073-4E71-AA80-5E4AC5C9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D5DFD50-040B-49E5-B1F8-7B5C067B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52456E6-C93C-40A3-A841-1A697960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4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10BBE7C-FEC1-4128-B658-FA234E87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C07354-79A9-4B76-A227-3B60CE4C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A516E78-2EA8-471E-B6FB-0706FEB6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5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462A8B-6AD5-424C-BCBD-2B181C52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D0FA09-65F6-4F92-BF80-D5E78640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DDD586-C9DA-405D-AF25-39B86EF38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4C669AE-C96D-412D-9014-1F7267E7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676B07-4358-45F9-8403-BB6C9CA5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BB7B88-3B19-4B07-A067-695A69C0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4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C0CAFF-5238-4EE8-99C3-8B6DF1C0F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93ED32E-3CD9-4A0B-8EE9-592348A40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EB2AE0-A8D6-4699-9D9B-3ADCB678C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77B4D8C-877D-418C-8F49-9ABD6683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00271A1-4EF2-4BA7-9130-E0D76F44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FD4C70F-FD25-4FFA-9E5C-464EBF8C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CE85FB0-6842-4B94-8997-3C78E4CD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8B0459-5C47-4925-B409-B6CE79D18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3FC534-C923-49E7-8648-DA8D75533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31EE4A-F1DA-42D7-809E-7DD3EB9E9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B5E1A7-725C-4ADF-A60B-B014C07BC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3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Ch03.</a:t>
            </a:r>
            <a:r>
              <a:rPr kumimoji="1" lang="zh-TW" altLang="en-US" dirty="0"/>
              <a:t>運算子</a:t>
            </a:r>
          </a:p>
        </p:txBody>
      </p:sp>
    </p:spTree>
    <p:extLst>
      <p:ext uri="{BB962C8B-B14F-4D97-AF65-F5344CB8AC3E}">
        <p14:creationId xmlns:p14="http://schemas.microsoft.com/office/powerpoint/2010/main" val="334567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邏輯運算子</a:t>
            </a:r>
            <a:r>
              <a:rPr lang="en-US" altLang="zh-TW" dirty="0"/>
              <a:t> || </a:t>
            </a:r>
            <a:r>
              <a:rPr lang="zh-TW" altLang="zh-TW" dirty="0"/>
              <a:t>的真值表 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668773"/>
              </p:ext>
            </p:extLst>
          </p:nvPr>
        </p:nvGraphicFramePr>
        <p:xfrm>
          <a:off x="1450975" y="2292262"/>
          <a:ext cx="9604374" cy="28684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201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692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條件式</a:t>
                      </a:r>
                      <a:r>
                        <a:rPr lang="en-US"/>
                        <a:t>1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條件式</a:t>
                      </a:r>
                      <a:r>
                        <a:rPr lang="en-US"/>
                        <a:t>2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條件式</a:t>
                      </a:r>
                      <a:r>
                        <a:rPr lang="en-US"/>
                        <a:t>1 || </a:t>
                      </a:r>
                      <a:r>
                        <a:rPr lang="zh-TW"/>
                        <a:t>條件式</a:t>
                      </a:r>
                      <a:r>
                        <a:rPr lang="en-US"/>
                        <a:t>2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69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dirty="0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69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69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69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dirty="0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65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邏輯運算子 </a:t>
            </a:r>
            <a:r>
              <a:rPr lang="en-US" altLang="zh-TW" dirty="0"/>
              <a:t>! </a:t>
            </a:r>
            <a:r>
              <a:rPr lang="zh-TW" altLang="zh-TW" dirty="0"/>
              <a:t>的真值表 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447994"/>
              </p:ext>
            </p:extLst>
          </p:nvPr>
        </p:nvGraphicFramePr>
        <p:xfrm>
          <a:off x="1451579" y="2735208"/>
          <a:ext cx="9603880" cy="13733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80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776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條件式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/>
                        <a:t>! </a:t>
                      </a:r>
                      <a:r>
                        <a:rPr lang="zh-TW"/>
                        <a:t>條件式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7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dirty="0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7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dirty="0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77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3.4  </a:t>
            </a:r>
            <a:r>
              <a:rPr lang="zh-TW" altLang="zh-TW" dirty="0"/>
              <a:t>指定運算子與算術指定運算子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當算術運算子與指定運算子合在一起時，此運算子稱為算術指定運算子</a:t>
            </a:r>
            <a:r>
              <a:rPr lang="en-US" altLang="zh-TW" dirty="0"/>
              <a:t>(arithmetic assignment operator)</a:t>
            </a:r>
            <a:r>
              <a:rPr lang="zh-TW" altLang="zh-TW" dirty="0"/>
              <a:t>。我們也將它歸類在指定運算子中。若</a:t>
            </a:r>
            <a:r>
              <a:rPr lang="en-US" altLang="zh-TW" dirty="0"/>
              <a:t>op</a:t>
            </a:r>
            <a:r>
              <a:rPr lang="zh-TW" altLang="zh-TW" dirty="0"/>
              <a:t>表示某一算術運算子，則下一敘述</a:t>
            </a:r>
          </a:p>
          <a:p>
            <a:pPr marL="0" indent="0">
              <a:buNone/>
            </a:pPr>
            <a:r>
              <a:rPr lang="en-US" altLang="zh-TW" dirty="0"/>
              <a:t>x op= 10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等同於</a:t>
            </a:r>
          </a:p>
          <a:p>
            <a:pPr marL="0" indent="0">
              <a:buNone/>
            </a:pPr>
            <a:r>
              <a:rPr lang="en-US" altLang="zh-TW" dirty="0"/>
              <a:t>x = x op 10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14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 範例程式 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924611"/>
              </p:ext>
            </p:extLst>
          </p:nvPr>
        </p:nvGraphicFramePr>
        <p:xfrm>
          <a:off x="838200" y="1825625"/>
          <a:ext cx="10515602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69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arithmetic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assignment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operator</a:t>
                      </a:r>
                      <a:endParaRPr lang="mr-IN" altLang="zh-TW" dirty="0"/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= 100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= \(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pPr marL="0" indent="0">
                        <a:buNone/>
                      </a:pPr>
                      <a:endParaRPr lang="mr-IN" altLang="zh-TW" dirty="0"/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+= 2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</a:t>
                      </a:r>
                      <a:r>
                        <a:rPr lang="mr-IN" altLang="zh-TW" dirty="0" err="1"/>
                        <a:t>n</a:t>
                      </a:r>
                      <a:r>
                        <a:rPr lang="zh-TW" altLang="mr-IN" dirty="0"/>
                        <a:t>加２後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= \(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pPr marL="0" indent="0">
                        <a:buNone/>
                      </a:pPr>
                      <a:endParaRPr lang="mr-IN" altLang="zh-TW" dirty="0"/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-= 2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</a:t>
                      </a:r>
                      <a:r>
                        <a:rPr lang="mr-IN" altLang="zh-TW" dirty="0" err="1"/>
                        <a:t>n</a:t>
                      </a:r>
                      <a:r>
                        <a:rPr lang="zh-TW" altLang="mr-IN" dirty="0"/>
                        <a:t>減２後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= \(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pPr marL="0" indent="0">
                        <a:buNone/>
                      </a:pPr>
                      <a:endParaRPr lang="mr-IN" altLang="zh-TW" dirty="0"/>
                    </a:p>
                    <a:p>
                      <a:pPr marL="0" indent="0">
                        <a:buNone/>
                      </a:pPr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*= 2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</a:t>
                      </a:r>
                      <a:r>
                        <a:rPr lang="mr-IN" altLang="zh-TW" dirty="0" err="1"/>
                        <a:t>n</a:t>
                      </a:r>
                      <a:r>
                        <a:rPr lang="zh-TW" altLang="mr-IN" dirty="0"/>
                        <a:t>乘２後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= \(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pPr marL="0" indent="0">
                        <a:buNone/>
                      </a:pPr>
                      <a:endParaRPr lang="mr-IN" altLang="zh-TW" dirty="0"/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/= 2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("\</a:t>
                      </a:r>
                      <a:r>
                        <a:rPr lang="mr-IN" altLang="zh-TW" dirty="0" err="1"/>
                        <a:t>n</a:t>
                      </a:r>
                      <a:r>
                        <a:rPr lang="zh-TW" altLang="mr-IN" dirty="0"/>
                        <a:t>除２後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 = \(</a:t>
                      </a:r>
                      <a:r>
                        <a:rPr lang="mr-IN" altLang="zh-TW" dirty="0" err="1"/>
                        <a:t>num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491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輸出結果 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636274"/>
              </p:ext>
            </p:extLst>
          </p:nvPr>
        </p:nvGraphicFramePr>
        <p:xfrm>
          <a:off x="838200" y="1825625"/>
          <a:ext cx="10515602" cy="2631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103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dirty="0" err="1"/>
                        <a:t>num</a:t>
                      </a:r>
                      <a:r>
                        <a:rPr lang="en-US" altLang="zh-TW" dirty="0"/>
                        <a:t> = 100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/>
                        <a:t> 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zh-CN" altLang="zh-TW" dirty="0"/>
                        <a:t>加２後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 err="1"/>
                        <a:t>num</a:t>
                      </a:r>
                      <a:r>
                        <a:rPr lang="en-US" altLang="zh-TW" dirty="0"/>
                        <a:t> = 102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/>
                        <a:t> 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zh-CN" altLang="zh-TW" dirty="0"/>
                        <a:t>減２後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 err="1"/>
                        <a:t>num</a:t>
                      </a:r>
                      <a:r>
                        <a:rPr lang="en-US" altLang="zh-TW" dirty="0"/>
                        <a:t> = 100</a:t>
                      </a:r>
                      <a:endParaRPr lang="zh-TW" altLang="zh-TW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zh-CN" altLang="zh-TW" dirty="0"/>
                        <a:t>乘２後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 err="1"/>
                        <a:t>num</a:t>
                      </a:r>
                      <a:r>
                        <a:rPr lang="en-US" altLang="zh-TW" dirty="0"/>
                        <a:t> = 200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/>
                        <a:t> 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zh-CN" altLang="zh-TW" dirty="0"/>
                        <a:t>除２後</a:t>
                      </a:r>
                      <a:endParaRPr lang="zh-TW" altLang="zh-TW" dirty="0"/>
                    </a:p>
                    <a:p>
                      <a:pPr marL="0" indent="0">
                        <a:buNone/>
                      </a:pPr>
                      <a:r>
                        <a:rPr lang="en-US" altLang="zh-TW" dirty="0" err="1"/>
                        <a:t>num</a:t>
                      </a:r>
                      <a:r>
                        <a:rPr lang="en-US" altLang="zh-TW" dirty="0"/>
                        <a:t> = 100</a:t>
                      </a:r>
                      <a:endParaRPr lang="zh-TW" altLang="zh-TW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86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3.5</a:t>
            </a:r>
            <a:r>
              <a:rPr kumimoji="1" lang="zh-TW" altLang="en-US" dirty="0"/>
              <a:t> 兩數對調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 Swift 4 </a:t>
            </a:r>
            <a:r>
              <a:rPr lang="zh-TW" altLang="zh-TW" dirty="0"/>
              <a:t>不需要暫時的變數就可以達成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程式中以</a:t>
            </a:r>
          </a:p>
          <a:p>
            <a:pPr marL="0" indent="0">
              <a:buNone/>
            </a:pPr>
            <a:r>
              <a:rPr lang="en-US" altLang="zh-TW" dirty="0"/>
              <a:t>(a, b) = (b, a)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來完成 </a:t>
            </a:r>
            <a:r>
              <a:rPr lang="en-US" altLang="zh-TW" dirty="0"/>
              <a:t>a </a:t>
            </a:r>
            <a:r>
              <a:rPr lang="zh-TW" altLang="zh-TW" dirty="0"/>
              <a:t>和 </a:t>
            </a:r>
            <a:r>
              <a:rPr lang="en-US" altLang="zh-TW" dirty="0"/>
              <a:t>b </a:t>
            </a:r>
            <a:r>
              <a:rPr lang="zh-TW" altLang="zh-TW" dirty="0"/>
              <a:t>兩數的對調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509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Swift</a:t>
            </a:r>
            <a:r>
              <a:rPr lang="zh-TW" altLang="zh-TW" dirty="0"/>
              <a:t>運算子的運算優先順序與結合性 </a:t>
            </a:r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0621"/>
              </p:ext>
            </p:extLst>
          </p:nvPr>
        </p:nvGraphicFramePr>
        <p:xfrm>
          <a:off x="1395242" y="2015732"/>
          <a:ext cx="9659612" cy="459705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829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9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784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dirty="0"/>
                        <a:t>運算子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結合性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! 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由右至左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*   /   %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由左至右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+   -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由左至右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&lt;   &lt; =   &gt;   &gt;=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由左至右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==   !=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由左至右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&amp;&amp;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由左至右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/>
                        <a:t>||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由左至右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78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dirty="0"/>
                        <a:t>=   +=   -=   *=   /=   %=</a:t>
                      </a:r>
                      <a:endParaRPr lang="zh-TW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dirty="0"/>
                        <a:t>由右至左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90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3.1</a:t>
            </a:r>
            <a:r>
              <a:rPr kumimoji="1" lang="zh-TW" altLang="en-US" dirty="0"/>
              <a:t> 算術運算子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算術運算子</a:t>
            </a:r>
            <a:r>
              <a:rPr lang="en-US" altLang="zh-TW" dirty="0"/>
              <a:t>(arithmetic operator)</a:t>
            </a:r>
            <a:r>
              <a:rPr lang="zh-TW" altLang="zh-TW" dirty="0"/>
              <a:t>計有</a:t>
            </a:r>
            <a:r>
              <a:rPr lang="en-US" altLang="zh-TW" dirty="0"/>
              <a:t> + (</a:t>
            </a:r>
            <a:r>
              <a:rPr lang="zh-TW" altLang="zh-TW" dirty="0"/>
              <a:t>加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- (</a:t>
            </a:r>
            <a:r>
              <a:rPr lang="zh-TW" altLang="zh-TW" dirty="0"/>
              <a:t>減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* (</a:t>
            </a:r>
            <a:r>
              <a:rPr lang="zh-TW" altLang="zh-TW" dirty="0"/>
              <a:t>乘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/ (</a:t>
            </a:r>
            <a:r>
              <a:rPr lang="zh-TW" altLang="zh-TW" dirty="0"/>
              <a:t>除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% (</a:t>
            </a:r>
            <a:r>
              <a:rPr lang="zh-TW" altLang="zh-TW" dirty="0"/>
              <a:t>兩數相除取其餘數</a:t>
            </a:r>
            <a:r>
              <a:rPr lang="en-US" altLang="zh-TW" dirty="0"/>
              <a:t>)</a:t>
            </a:r>
            <a:r>
              <a:rPr lang="zh-TW" altLang="zh-TW" dirty="0"/>
              <a:t>。</a:t>
            </a:r>
            <a:endParaRPr kumimoji="1" lang="zh-TW" altLang="en-US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28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範例程式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mr-IN" altLang="zh-TW" dirty="0"/>
              <a:t>// </a:t>
            </a:r>
            <a:r>
              <a:rPr kumimoji="1" lang="mr-IN" altLang="zh-TW" dirty="0" err="1"/>
              <a:t>arithmetic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operator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= 100,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 = 30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+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a+b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-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a-b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*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*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/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/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%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a%b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d</a:t>
            </a:r>
            <a:r>
              <a:rPr kumimoji="1" lang="mr-IN" altLang="zh-TW" dirty="0"/>
              <a:t> = </a:t>
            </a:r>
            <a:r>
              <a:rPr kumimoji="1" lang="mr-IN" altLang="zh-TW" dirty="0" err="1"/>
              <a:t>Double</a:t>
            </a:r>
            <a:r>
              <a:rPr kumimoji="1" lang="mr-IN" altLang="zh-TW" dirty="0"/>
              <a:t>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/ </a:t>
            </a:r>
            <a:r>
              <a:rPr kumimoji="1" lang="mr-IN" altLang="zh-TW" dirty="0" err="1"/>
              <a:t>Double</a:t>
            </a:r>
            <a:r>
              <a:rPr kumimoji="1" lang="mr-IN" altLang="zh-TW" dirty="0"/>
              <a:t>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/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d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471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輸出結果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100 + 30 = 130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100 - 30 = 70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100 * 30 = 3000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100 / 30 = 3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100 % 30 = 10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100 / 30 = 3.33333333333333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676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3.2</a:t>
            </a:r>
            <a:r>
              <a:rPr lang="zh-TW" altLang="en-US" dirty="0"/>
              <a:t> </a:t>
            </a:r>
            <a:r>
              <a:rPr lang="zh-TW" altLang="zh-TW" dirty="0"/>
              <a:t>關係運算子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關係運算子</a:t>
            </a:r>
            <a:r>
              <a:rPr lang="en-US" altLang="zh-TW" dirty="0"/>
              <a:t>(relational operator)</a:t>
            </a:r>
            <a:r>
              <a:rPr lang="zh-TW" altLang="zh-TW" dirty="0"/>
              <a:t>計有</a:t>
            </a:r>
            <a:r>
              <a:rPr lang="en-US" altLang="zh-TW" dirty="0"/>
              <a:t> &lt;(</a:t>
            </a:r>
            <a:r>
              <a:rPr lang="zh-TW" altLang="zh-TW" dirty="0"/>
              <a:t>小於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&lt;=(</a:t>
            </a:r>
            <a:r>
              <a:rPr lang="zh-TW" altLang="zh-TW" dirty="0"/>
              <a:t>小於等於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&gt;(</a:t>
            </a:r>
            <a:r>
              <a:rPr lang="zh-TW" altLang="zh-TW" dirty="0"/>
              <a:t>大於</a:t>
            </a:r>
            <a:r>
              <a:rPr lang="en-US" altLang="zh-TW" dirty="0"/>
              <a:t>) &gt;=(</a:t>
            </a:r>
            <a:r>
              <a:rPr lang="zh-TW" altLang="zh-TW" dirty="0"/>
              <a:t>大於等於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==(</a:t>
            </a:r>
            <a:r>
              <a:rPr lang="zh-TW" altLang="zh-TW" dirty="0"/>
              <a:t>等於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!=(</a:t>
            </a:r>
            <a:r>
              <a:rPr lang="zh-TW" altLang="zh-TW" dirty="0"/>
              <a:t>不等於</a:t>
            </a:r>
            <a:r>
              <a:rPr lang="en-US" altLang="zh-TW" dirty="0"/>
              <a:t>)</a:t>
            </a:r>
            <a:r>
              <a:rPr lang="zh-TW" altLang="zh-TW" dirty="0"/>
              <a:t>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也可稱為比較運算子</a:t>
            </a:r>
            <a:r>
              <a:rPr lang="en-US" altLang="zh-TW" dirty="0"/>
              <a:t> (comparative operator)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同類的關係運算子中，</a:t>
            </a:r>
            <a:r>
              <a:rPr lang="en-US" altLang="zh-TW" dirty="0"/>
              <a:t>&lt; </a:t>
            </a:r>
            <a:r>
              <a:rPr lang="zh-TW" altLang="zh-TW" dirty="0"/>
              <a:t>、</a:t>
            </a:r>
            <a:r>
              <a:rPr lang="en-US" altLang="zh-TW" dirty="0"/>
              <a:t>&lt;=</a:t>
            </a:r>
            <a:r>
              <a:rPr lang="zh-TW" altLang="zh-TW" dirty="0"/>
              <a:t>、</a:t>
            </a:r>
            <a:r>
              <a:rPr lang="en-US" altLang="zh-TW" dirty="0"/>
              <a:t> &gt;</a:t>
            </a:r>
            <a:r>
              <a:rPr lang="zh-TW" altLang="zh-TW" dirty="0"/>
              <a:t>、</a:t>
            </a:r>
            <a:r>
              <a:rPr lang="en-US" altLang="zh-TW" dirty="0"/>
              <a:t> &gt;= </a:t>
            </a:r>
            <a:r>
              <a:rPr lang="zh-TW" altLang="zh-TW" dirty="0"/>
              <a:t>的運算順序高於</a:t>
            </a:r>
            <a:r>
              <a:rPr lang="en-US" altLang="zh-TW" dirty="0"/>
              <a:t> == </a:t>
            </a:r>
            <a:r>
              <a:rPr lang="zh-TW" altLang="zh-TW" dirty="0"/>
              <a:t>與</a:t>
            </a:r>
            <a:r>
              <a:rPr lang="en-US" altLang="zh-TW" dirty="0"/>
              <a:t> != </a:t>
            </a:r>
            <a:r>
              <a:rPr lang="zh-TW" altLang="zh-TW" dirty="0"/>
              <a:t>。 </a:t>
            </a:r>
          </a:p>
          <a:p>
            <a:pPr>
              <a:buFont typeface="Wingdings" charset="2"/>
              <a:buChar char="n"/>
            </a:pPr>
            <a:r>
              <a:rPr lang="zh-TW" altLang="zh-TW" dirty="0"/>
              <a:t>經由關係運算子的運算式，其最後的結果不是真，就是假。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942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mr-IN" altLang="zh-TW" dirty="0"/>
              <a:t>// </a:t>
            </a:r>
            <a:r>
              <a:rPr kumimoji="1" lang="mr-IN" altLang="zh-TW" dirty="0" err="1"/>
              <a:t>relational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operator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= 100,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 = 30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&gt;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&gt;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&gt;=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&gt;=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&lt;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&lt;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&lt;=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&lt;=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==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==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) != \(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 = \(</a:t>
            </a:r>
            <a:r>
              <a:rPr kumimoji="1" lang="mr-IN" altLang="zh-TW" dirty="0" err="1"/>
              <a:t>a</a:t>
            </a:r>
            <a:r>
              <a:rPr kumimoji="1" lang="mr-IN" altLang="zh-TW" dirty="0"/>
              <a:t> != </a:t>
            </a:r>
            <a:r>
              <a:rPr kumimoji="1" lang="mr-IN" altLang="zh-TW" dirty="0" err="1"/>
              <a:t>b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035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100 &gt; 30 = true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100 &gt;= 30 = true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100 &lt; 30 = false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100 &lt;= 30 = false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100 == 30 = false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100 != 30 = true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21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3.3  </a:t>
            </a:r>
            <a:r>
              <a:rPr lang="zh-TW" altLang="zh-TW" dirty="0"/>
              <a:t>邏輯運算子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邏輯運算子</a:t>
            </a:r>
            <a:r>
              <a:rPr lang="en-US" altLang="zh-TW" dirty="0"/>
              <a:t> (logical operator) </a:t>
            </a:r>
            <a:r>
              <a:rPr lang="zh-TW" altLang="zh-TW" dirty="0"/>
              <a:t>計有</a:t>
            </a:r>
            <a:r>
              <a:rPr lang="en-US" altLang="zh-TW" dirty="0"/>
              <a:t> &amp;&amp;(</a:t>
            </a:r>
            <a:r>
              <a:rPr lang="zh-TW" altLang="zh-TW" dirty="0"/>
              <a:t>且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||(</a:t>
            </a:r>
            <a:r>
              <a:rPr lang="zh-TW" altLang="zh-TW" dirty="0"/>
              <a:t>或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!(</a:t>
            </a:r>
            <a:r>
              <a:rPr lang="zh-TW" altLang="zh-TW" dirty="0"/>
              <a:t>反</a:t>
            </a:r>
            <a:r>
              <a:rPr lang="en-US" altLang="zh-TW" dirty="0"/>
              <a:t>)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900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邏輯運算子</a:t>
            </a:r>
            <a:r>
              <a:rPr lang="en-US" altLang="zh-TW" dirty="0"/>
              <a:t> &amp;&amp; </a:t>
            </a:r>
            <a:r>
              <a:rPr lang="zh-TW" altLang="zh-TW" dirty="0"/>
              <a:t>的真值表 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059887"/>
              </p:ext>
            </p:extLst>
          </p:nvPr>
        </p:nvGraphicFramePr>
        <p:xfrm>
          <a:off x="1450975" y="2129422"/>
          <a:ext cx="9604374" cy="284341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201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682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條件式</a:t>
                      </a:r>
                      <a:r>
                        <a:rPr lang="en-US"/>
                        <a:t>1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dirty="0"/>
                        <a:t>條件式</a:t>
                      </a:r>
                      <a:r>
                        <a:rPr lang="en-US" dirty="0"/>
                        <a:t>2</a:t>
                      </a:r>
                      <a:endParaRPr lang="zh-TW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/>
                        <a:t>條件式</a:t>
                      </a:r>
                      <a:r>
                        <a:rPr lang="en-US"/>
                        <a:t>1 &amp;&amp; </a:t>
                      </a:r>
                      <a:r>
                        <a:rPr lang="zh-TW"/>
                        <a:t>條件式</a:t>
                      </a:r>
                      <a:r>
                        <a:rPr lang="en-US"/>
                        <a:t>2</a:t>
                      </a:r>
                      <a:endParaRPr lang="zh-TW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68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68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68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682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dirty="0"/>
                        <a:t>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21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738</Words>
  <Application>Microsoft Office PowerPoint</Application>
  <PresentationFormat>寬螢幕</PresentationFormat>
  <Paragraphs>145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Ch03.運算子</vt:lpstr>
      <vt:lpstr>3.1 算術運算子</vt:lpstr>
      <vt:lpstr>範例程式 </vt:lpstr>
      <vt:lpstr>輸出結果 </vt:lpstr>
      <vt:lpstr>3.2 關係運算子 </vt:lpstr>
      <vt:lpstr>範例程式</vt:lpstr>
      <vt:lpstr>輸出結果</vt:lpstr>
      <vt:lpstr>3.3  邏輯運算子 </vt:lpstr>
      <vt:lpstr>邏輯運算子 &amp;&amp; 的真值表 </vt:lpstr>
      <vt:lpstr>邏輯運算子 || 的真值表 </vt:lpstr>
      <vt:lpstr>邏輯運算子 ! 的真值表 </vt:lpstr>
      <vt:lpstr>3.4  指定運算子與算術指定運算子 </vt:lpstr>
      <vt:lpstr> 範例程式 </vt:lpstr>
      <vt:lpstr>輸出結果 </vt:lpstr>
      <vt:lpstr>3.5 兩數對調</vt:lpstr>
      <vt:lpstr>Swift運算子的運算優先順序與結合性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Ch03.運算子</dc:title>
  <dc:creator>Microsoft Office 使用者</dc:creator>
  <cp:lastModifiedBy>tony_tsai 蔡彤孟</cp:lastModifiedBy>
  <cp:revision>15</cp:revision>
  <dcterms:created xsi:type="dcterms:W3CDTF">2018-02-12T03:26:26Z</dcterms:created>
  <dcterms:modified xsi:type="dcterms:W3CDTF">2018-02-23T08:04:26Z</dcterms:modified>
</cp:coreProperties>
</file>