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1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70" r:id="rId10"/>
    <p:sldId id="271" r:id="rId11"/>
    <p:sldId id="276" r:id="rId12"/>
    <p:sldId id="263" r:id="rId13"/>
    <p:sldId id="295" r:id="rId14"/>
    <p:sldId id="264" r:id="rId15"/>
    <p:sldId id="265" r:id="rId16"/>
    <p:sldId id="266" r:id="rId17"/>
    <p:sldId id="277" r:id="rId18"/>
    <p:sldId id="279" r:id="rId19"/>
    <p:sldId id="285" r:id="rId20"/>
    <p:sldId id="283" r:id="rId21"/>
    <p:sldId id="287" r:id="rId22"/>
    <p:sldId id="288" r:id="rId23"/>
    <p:sldId id="290" r:id="rId24"/>
    <p:sldId id="291" r:id="rId25"/>
    <p:sldId id="293" r:id="rId26"/>
    <p:sldId id="280" r:id="rId27"/>
    <p:sldId id="281" r:id="rId28"/>
    <p:sldId id="282" r:id="rId29"/>
    <p:sldId id="267" r:id="rId30"/>
    <p:sldId id="278" r:id="rId31"/>
    <p:sldId id="268" r:id="rId3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244E71-05F0-4CEE-9DDF-AD5EF4B53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605165F-45C7-4119-9220-000B7C158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9898B7-2141-4101-8F4A-D2CF7238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B98AAA-DE3A-45B9-BCED-E5F118DF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FD9525-0FA3-483F-899A-479FE3996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348385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C78DB8-4FFF-45AA-B536-22817B070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36AF583-FAD0-4521-B783-B1139998E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4104E3D-FC94-4944-BD96-BEA9896B2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D070F84-93E8-4AA3-92CA-7870C5B2C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F3C165-4D6E-4A9E-B45E-E3A9DDA20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1181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597C6FA-BC24-4AC3-9620-F550B8D8F5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F9FE6F7-0491-4125-8AA1-D140FBE9D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3F2F32F-AAC9-4ABB-BA60-883CC55B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27AD4F-4A5C-4E50-AD60-D1529D90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C96948-06AA-484D-BA77-F6A7DF7F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9727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D72E88-0FDF-4352-A720-C2375AAD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59C0A0-457C-4B8D-B1EA-6BB423877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D724695-190F-493A-A8F1-0B906EEF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7C9ABE5-19AC-43F8-8131-CC9A60D7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FFDBB4-06D2-43CC-92E3-A58A89A7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650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B13BEE-AB82-4862-8F4A-7F46D0AC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274F260-CF8C-490E-8271-F2CAD64AD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39DE01-CF43-4D1C-A0F1-58F46886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AD1D1E-1650-45C8-9E59-DB394C9A8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38A4F4-C561-460E-82B4-C1EC5A49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847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4A7501-52DF-4207-A161-5E367151E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DB8DB6-9220-45EE-BC06-F11FABF25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A54526D-B08A-4540-9522-9F97D07AC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338C61D-A59D-4254-8500-7322A25C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B455F93-CB73-4B49-8170-E769BBDB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0712A00-3B73-439B-AEF7-D136A28BC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0717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3E2A64-3F84-434B-B026-BC169B2A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66DAAB9-EBA7-4463-9A21-8319FABDD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38C6481-1470-4F8C-8578-311E029F8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2EFDD61-9B41-45E2-B592-CD45EA047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D3CEE94-BF86-44CF-B6DC-B98860657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32CF453-0B37-4CFA-B587-D9CE59596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E080FDE-E997-46B1-8874-2EBAD063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A7C4F25-BDC2-4D94-9571-5F4A7B55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3072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5B79F3-8D53-4D57-998F-F3ECA1197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78DD5C2-B79D-4C17-B003-047C88C1F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0C2BE88-D2EF-4D53-9364-0C3D5C39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5464248-F653-4209-837C-67FE1280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143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0678CA0-04E3-4B5B-8170-5E0F391A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6C5178C-6288-4B61-A439-713A98255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1C61744-3104-4284-A192-A369CD1A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82508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F68534-F9D4-45AA-AB07-4FBCA4757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6EB231-6E2C-4E44-A4CF-8B82D986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3449823-ED55-4E96-A74D-280020396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8370E9F-EEA9-4DDA-9390-DCC3D7F7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FF09F7-30C8-4D29-91DB-E0DAE88D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37889C9-1BF4-4161-A53E-0FC5E879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2951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CF1CFF-B185-435B-9936-993AEA38C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D2468D0-A246-4E95-95D8-BBF97A814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7091D64-0842-4405-B302-FD4EEDF59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23354DF-C4CF-45C5-A0C6-799987CC3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51FFF30-DE34-4D68-99BD-5AA0993F9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E2715B-DDDE-47D7-955C-357FCFC4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3603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9D4A0D7-18EE-4892-856B-761D45F8C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CA48330-A577-47AA-AA85-77BFF210C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93A1F10-3730-4550-ABA9-8D2C3F44A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7AF09-B099-AF49-869D-FBE29AD0F25B}" type="datetimeFigureOut">
              <a:rPr kumimoji="1" lang="zh-TW" altLang="en-US" smtClean="0"/>
              <a:t>2018/2/23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31E894-5310-4035-9908-829B9EDB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D2C850-9101-4445-B882-97642F79E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2E4A-100B-844F-AB46-BA28001ECD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2434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Ch02.</a:t>
            </a:r>
            <a:r>
              <a:rPr lang="zh-TW" altLang="zh-TW" dirty="0"/>
              <a:t>變數、常數以及資料型態</a:t>
            </a:r>
          </a:p>
        </p:txBody>
      </p:sp>
    </p:spTree>
    <p:extLst>
      <p:ext uri="{BB962C8B-B14F-4D97-AF65-F5344CB8AC3E}">
        <p14:creationId xmlns:p14="http://schemas.microsoft.com/office/powerpoint/2010/main" val="1130396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676400" y="714375"/>
            <a:ext cx="10515600" cy="5419725"/>
          </a:xfrm>
        </p:spPr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整數型態常數除了以十進位表示外，也可以二進位，八進位或是十六進位的方式表示。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endParaRPr lang="en-US" altLang="zh-TW" dirty="0">
              <a:effectLst/>
            </a:endParaRPr>
          </a:p>
          <a:p>
            <a:pPr marL="0" indent="0">
              <a:buNone/>
            </a:pPr>
            <a:r>
              <a:rPr kumimoji="1" lang="en-US" altLang="zh-TW" dirty="0"/>
              <a:t>let </a:t>
            </a:r>
            <a:r>
              <a:rPr kumimoji="1" lang="en-US" altLang="zh-TW" dirty="0" err="1"/>
              <a:t>decimalValue</a:t>
            </a:r>
            <a:r>
              <a:rPr kumimoji="1" lang="en-US" altLang="zh-TW" dirty="0"/>
              <a:t> = 168</a:t>
            </a:r>
          </a:p>
          <a:p>
            <a:pPr marL="0" indent="0">
              <a:buNone/>
            </a:pPr>
            <a:r>
              <a:rPr kumimoji="1" lang="en-US" altLang="zh-TW" dirty="0"/>
              <a:t>let </a:t>
            </a:r>
            <a:r>
              <a:rPr kumimoji="1" lang="en-US" altLang="zh-TW" dirty="0" err="1"/>
              <a:t>binaryValue</a:t>
            </a:r>
            <a:r>
              <a:rPr kumimoji="1" lang="en-US" altLang="zh-TW" dirty="0"/>
              <a:t> = 0b10101000</a:t>
            </a:r>
          </a:p>
          <a:p>
            <a:pPr marL="0" indent="0">
              <a:buNone/>
            </a:pPr>
            <a:r>
              <a:rPr kumimoji="1" lang="en-US" altLang="zh-TW" dirty="0"/>
              <a:t>let </a:t>
            </a:r>
            <a:r>
              <a:rPr kumimoji="1" lang="en-US" altLang="zh-TW" dirty="0" err="1"/>
              <a:t>octoalValue</a:t>
            </a:r>
            <a:r>
              <a:rPr kumimoji="1" lang="en-US" altLang="zh-TW" dirty="0"/>
              <a:t> = 0o250</a:t>
            </a:r>
          </a:p>
          <a:p>
            <a:pPr marL="0" indent="0">
              <a:buNone/>
            </a:pPr>
            <a:r>
              <a:rPr kumimoji="1" lang="en-US" altLang="zh-TW" dirty="0"/>
              <a:t>let </a:t>
            </a:r>
            <a:r>
              <a:rPr kumimoji="1" lang="en-US" altLang="zh-TW" dirty="0" err="1"/>
              <a:t>hexValue</a:t>
            </a:r>
            <a:r>
              <a:rPr kumimoji="1" lang="en-US" altLang="zh-TW" dirty="0"/>
              <a:t> = 0xa8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zh-TW" altLang="en-US" dirty="0"/>
              <a:t>皆是表示 </a:t>
            </a:r>
            <a:r>
              <a:rPr kumimoji="1" lang="en-US" altLang="zh-TW" dirty="0"/>
              <a:t>168</a:t>
            </a:r>
            <a:r>
              <a:rPr kumimoji="1" lang="zh-TW" altLang="en-US" dirty="0"/>
              <a:t> 的方法</a:t>
            </a:r>
          </a:p>
        </p:txBody>
      </p:sp>
    </p:spTree>
    <p:extLst>
      <p:ext uri="{BB962C8B-B14F-4D97-AF65-F5344CB8AC3E}">
        <p14:creationId xmlns:p14="http://schemas.microsoft.com/office/powerpoint/2010/main" val="1799819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714375"/>
            <a:ext cx="10515600" cy="5476875"/>
          </a:xfrm>
        </p:spPr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也可以利用</a:t>
            </a:r>
            <a:r>
              <a:rPr lang="en-US" altLang="zh-TW" dirty="0"/>
              <a:t> </a:t>
            </a:r>
            <a:r>
              <a:rPr lang="en-US" altLang="zh-TW" dirty="0" err="1"/>
              <a:t>typealias</a:t>
            </a:r>
            <a:r>
              <a:rPr lang="zh-TW" altLang="zh-TW" dirty="0"/>
              <a:t>取某一資料型態的別名</a:t>
            </a:r>
            <a:r>
              <a:rPr lang="en-US" altLang="zh-TW" dirty="0"/>
              <a:t> (alias)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>
              <a:effectLst/>
            </a:endParaRPr>
          </a:p>
          <a:p>
            <a:pPr marL="0" indent="0">
              <a:buNone/>
            </a:pPr>
            <a:r>
              <a:rPr lang="en-US" altLang="zh-TW" dirty="0"/>
              <a:t>// </a:t>
            </a:r>
            <a:r>
              <a:rPr lang="en-US" altLang="zh-TW" dirty="0" err="1"/>
              <a:t>typealiase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err="1"/>
              <a:t>typealias</a:t>
            </a:r>
            <a:r>
              <a:rPr lang="en-US" altLang="zh-TW" dirty="0"/>
              <a:t> </a:t>
            </a:r>
            <a:r>
              <a:rPr lang="en-US" altLang="zh-TW" dirty="0" err="1"/>
              <a:t>int</a:t>
            </a:r>
            <a:r>
              <a:rPr lang="en-US" altLang="zh-TW" dirty="0"/>
              <a:t> = </a:t>
            </a:r>
            <a:r>
              <a:rPr lang="en-US" altLang="zh-TW" dirty="0" err="1"/>
              <a:t>Int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number: </a:t>
            </a:r>
            <a:r>
              <a:rPr lang="en-US" altLang="zh-TW" dirty="0" err="1"/>
              <a:t>int</a:t>
            </a:r>
            <a:r>
              <a:rPr lang="en-US" altLang="zh-TW" dirty="0"/>
              <a:t> = 100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print("number = \(number)")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797329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2.4</a:t>
            </a:r>
            <a:r>
              <a:rPr kumimoji="1" lang="zh-TW" altLang="en-US" dirty="0"/>
              <a:t> </a:t>
            </a:r>
            <a:r>
              <a:rPr lang="zh-TW" altLang="zh-TW" dirty="0"/>
              <a:t>印出變數與常數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en-US" altLang="zh-TW" dirty="0"/>
              <a:t>print</a:t>
            </a:r>
            <a:r>
              <a:rPr lang="zh-TW" altLang="zh-TW" dirty="0"/>
              <a:t>函式可直接將雙引號括起來的字串印出，若是要印出變數與常數值，則直接以變數和常數名稱表示即可。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endParaRPr lang="en-US" altLang="zh-TW" dirty="0">
              <a:effectLst/>
            </a:endParaRPr>
          </a:p>
          <a:p>
            <a:pPr marL="0" indent="0">
              <a:buNone/>
            </a:pPr>
            <a:r>
              <a:rPr lang="en-US" altLang="zh-TW" i="1" dirty="0"/>
              <a:t>print(radius)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endParaRPr kumimoji="1"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若要在其中輸出定義的變數或常數值，很簡單，只是在其前面加上</a:t>
            </a:r>
            <a:r>
              <a:rPr lang="en-US" altLang="zh-TW" dirty="0"/>
              <a:t> \ </a:t>
            </a:r>
            <a:r>
              <a:rPr lang="zh-TW" altLang="zh-TW" dirty="0"/>
              <a:t>，之後以小括號括起變數或常數名稱即可。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 marL="0" indent="0">
              <a:buNone/>
            </a:pPr>
            <a:r>
              <a:rPr lang="en-US" altLang="zh-TW" i="1" dirty="0"/>
              <a:t>print("radius = \(radius)")</a:t>
            </a:r>
            <a:r>
              <a:rPr lang="zh-TW" altLang="zh-TW" dirty="0">
                <a:effectLst/>
              </a:rPr>
              <a:t> 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8109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676400" y="1200150"/>
            <a:ext cx="10515600" cy="5462588"/>
          </a:xfrm>
        </p:spPr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print</a:t>
            </a:r>
            <a:r>
              <a:rPr lang="zh-TW" altLang="zh-TW" dirty="0"/>
              <a:t>也可以和</a:t>
            </a:r>
            <a:r>
              <a:rPr lang="en-US" altLang="zh-TW" dirty="0"/>
              <a:t>C</a:t>
            </a:r>
            <a:r>
              <a:rPr lang="zh-TW" altLang="zh-TW" dirty="0"/>
              <a:t>一樣，可以使用格式化的方式加以輸出</a:t>
            </a:r>
            <a:r>
              <a:rPr lang="zh-TW" altLang="en-US" dirty="0"/>
              <a:t>。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>
                <a:effectLst/>
              </a:rPr>
              <a:t> </a:t>
            </a:r>
            <a:r>
              <a:rPr lang="en-US" altLang="zh-TW" dirty="0">
                <a:effectLst/>
              </a:rPr>
              <a:t>print(String(format: "radius = %d", radius))</a:t>
            </a:r>
          </a:p>
          <a:p>
            <a:pPr marL="0" indent="0">
              <a:buNone/>
            </a:pPr>
            <a:r>
              <a:rPr lang="en-US" altLang="zh-TW" dirty="0">
                <a:effectLst/>
              </a:rPr>
              <a:t>print(String(format: "pi = %f", pi))</a:t>
            </a:r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若要在輸出時不要跳行可以加上一參數</a:t>
            </a:r>
            <a:r>
              <a:rPr lang="en-US" altLang="zh-TW" dirty="0" err="1"/>
              <a:t>termainator</a:t>
            </a:r>
            <a:r>
              <a:rPr lang="en-US" altLang="zh-TW" dirty="0"/>
              <a:t>:</a:t>
            </a:r>
            <a:r>
              <a:rPr lang="en-US" altLang="zh-TW" i="1" dirty="0"/>
              <a:t> </a:t>
            </a:r>
            <a:r>
              <a:rPr lang="en-US" altLang="zh-TW" dirty="0"/>
              <a:t>"”</a:t>
            </a:r>
            <a:endParaRPr lang="en-US" altLang="zh-TW" dirty="0">
              <a:effectLst/>
            </a:endParaRPr>
          </a:p>
          <a:p>
            <a:pPr marL="0" indent="0">
              <a:buNone/>
            </a:pPr>
            <a:r>
              <a:rPr lang="en-US" altLang="zh-TW" i="1" dirty="0"/>
              <a:t>print(String(format: "radius = %d", radius), terminator:"")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5673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2.5 </a:t>
            </a:r>
            <a:r>
              <a:rPr lang="zh-TW" altLang="zh-TW" dirty="0"/>
              <a:t>註解敘述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註解敘述</a:t>
            </a:r>
            <a:r>
              <a:rPr lang="en-US" altLang="zh-TW" dirty="0"/>
              <a:t> (comment statement) </a:t>
            </a:r>
            <a:r>
              <a:rPr lang="zh-TW" altLang="zh-TW" dirty="0"/>
              <a:t>在程式中是不加以編譯的，但為了讓程式的易讀性提高，必需在程式重要的地方加以註解。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r>
              <a:rPr lang="zh-TW" altLang="zh-TW" dirty="0"/>
              <a:t>可使用</a:t>
            </a:r>
            <a:r>
              <a:rPr lang="en-US" altLang="zh-TW" dirty="0"/>
              <a:t> // </a:t>
            </a:r>
            <a:r>
              <a:rPr lang="zh-TW" altLang="zh-TW" dirty="0"/>
              <a:t>或是</a:t>
            </a:r>
            <a:r>
              <a:rPr lang="en-US" altLang="zh-TW" dirty="0"/>
              <a:t> /* …. */ </a:t>
            </a:r>
            <a:r>
              <a:rPr lang="zh-TW" altLang="zh-TW" dirty="0"/>
              <a:t>型式表示。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7518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2.6</a:t>
            </a:r>
            <a:r>
              <a:rPr kumimoji="1" lang="zh-TW" altLang="en-US" dirty="0"/>
              <a:t> 分號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kumimoji="1" lang="en-US" altLang="zh-TW" dirty="0"/>
              <a:t>Swift</a:t>
            </a:r>
            <a:r>
              <a:rPr lang="zh-TW" altLang="zh-TW" dirty="0"/>
              <a:t>不必利用</a:t>
            </a:r>
            <a:r>
              <a:rPr lang="zh-TW" altLang="en-US" dirty="0"/>
              <a:t>分號</a:t>
            </a:r>
            <a:r>
              <a:rPr lang="zh-TW" altLang="zh-TW" dirty="0"/>
              <a:t>來做為敘述的結束點。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r>
              <a:rPr lang="zh-TW" altLang="zh-TW" dirty="0"/>
              <a:t>加分號也可以，不過很少人會這樣做。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r>
              <a:rPr lang="zh-TW" altLang="zh-TW" dirty="0"/>
              <a:t>若有多行敘述撰寫於同一行，則可以利用分號將其隔開。</a:t>
            </a:r>
          </a:p>
          <a:p>
            <a:pPr marL="0" indent="0">
              <a:buNone/>
            </a:pPr>
            <a:r>
              <a:rPr lang="en-US" altLang="zh-TW" dirty="0"/>
              <a:t>print("Hello "); print(language)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741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2.7</a:t>
            </a:r>
            <a:r>
              <a:rPr kumimoji="1" lang="zh-TW" altLang="en-US" dirty="0"/>
              <a:t> 字串型態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字串常數</a:t>
            </a:r>
            <a:r>
              <a:rPr lang="en-US" altLang="zh-TW" dirty="0"/>
              <a:t> (string literal) </a:t>
            </a:r>
            <a:r>
              <a:rPr lang="zh-TW" altLang="zh-TW" dirty="0"/>
              <a:t>是由雙引號所括起來的字串，若是多於一行的字串的話，現 </a:t>
            </a:r>
            <a:r>
              <a:rPr lang="en-US" altLang="zh-TW" dirty="0"/>
              <a:t>Swift 4 </a:t>
            </a:r>
            <a:r>
              <a:rPr lang="zh-TW" altLang="zh-TW" dirty="0"/>
              <a:t>提供一方法可以完成，那就是在字串的前後以 </a:t>
            </a:r>
            <a:r>
              <a:rPr lang="en-US" altLang="zh-TW" dirty="0"/>
              <a:t>“”“ </a:t>
            </a:r>
            <a:r>
              <a:rPr lang="zh-TW" altLang="zh-TW" dirty="0"/>
              <a:t>括起來。</a:t>
            </a:r>
            <a:r>
              <a:rPr lang="zh-TW" altLang="zh-TW" dirty="0">
                <a:effectLst/>
              </a:rPr>
              <a:t> </a:t>
            </a:r>
            <a:r>
              <a:rPr lang="zh-TW" altLang="en-US" dirty="0">
                <a:effectLst/>
              </a:rPr>
              <a:t>如以下範例：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mr-IN" altLang="zh-TW" dirty="0" err="1"/>
              <a:t>let</a:t>
            </a:r>
            <a:r>
              <a:rPr kumimoji="1" lang="mr-IN" altLang="zh-TW" dirty="0"/>
              <a:t> name2 = """</a:t>
            </a:r>
          </a:p>
          <a:p>
            <a:pPr marL="0" indent="0">
              <a:buNone/>
            </a:pPr>
            <a:r>
              <a:rPr kumimoji="1" lang="zh-TW" altLang="mr-IN" dirty="0"/>
              <a:t>蔡明志</a:t>
            </a:r>
          </a:p>
          <a:p>
            <a:pPr marL="0" indent="0">
              <a:buNone/>
            </a:pPr>
            <a:r>
              <a:rPr kumimoji="1" lang="zh-TW" altLang="mr-IN" dirty="0"/>
              <a:t>輔仁大學</a:t>
            </a:r>
          </a:p>
          <a:p>
            <a:pPr marL="0" indent="0">
              <a:buNone/>
            </a:pPr>
            <a:r>
              <a:rPr kumimoji="1" lang="zh-TW" altLang="mr-IN" dirty="0"/>
              <a:t>資訊管理系</a:t>
            </a:r>
          </a:p>
          <a:p>
            <a:pPr marL="0" indent="0">
              <a:buNone/>
            </a:pPr>
            <a:r>
              <a:rPr kumimoji="1" lang="mr-IN" altLang="zh-TW" dirty="0"/>
              <a:t>"""</a:t>
            </a:r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0481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轉義字元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402711"/>
              </p:ext>
            </p:extLst>
          </p:nvPr>
        </p:nvGraphicFramePr>
        <p:xfrm>
          <a:off x="2231231" y="2195514"/>
          <a:ext cx="7729538" cy="3638550"/>
        </p:xfrm>
        <a:graphic>
          <a:graphicData uri="http://schemas.openxmlformats.org/drawingml/2006/table">
            <a:tbl>
              <a:tblPr/>
              <a:tblGrid>
                <a:gridCol w="3023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5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710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800"/>
                        <a:t>\\</a:t>
                      </a:r>
                      <a:endParaRPr lang="zh-TW" sz="28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2800" dirty="0"/>
                        <a:t>反斜線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710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800" dirty="0"/>
                        <a:t>\t</a:t>
                      </a:r>
                      <a:endParaRPr lang="zh-TW" sz="2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2800"/>
                        <a:t>跳四格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710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800" dirty="0"/>
                        <a:t>\n</a:t>
                      </a:r>
                      <a:endParaRPr lang="zh-TW" sz="2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2800"/>
                        <a:t>換行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710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800"/>
                        <a:t>\r</a:t>
                      </a:r>
                      <a:endParaRPr lang="zh-TW" sz="28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2800" dirty="0"/>
                        <a:t>跳到下一行首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710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800"/>
                        <a:t>\”</a:t>
                      </a:r>
                      <a:endParaRPr lang="zh-TW" sz="28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2800" dirty="0"/>
                        <a:t>雙引號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730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2.7.1 </a:t>
            </a:r>
            <a:r>
              <a:rPr lang="zh-TW" altLang="zh-TW" dirty="0"/>
              <a:t>常用的字串函式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定義空字串有兩種方式：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str</a:t>
            </a:r>
            <a:r>
              <a:rPr lang="en-US" altLang="zh-TW" dirty="0"/>
              <a:t> = ""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str2 = String()</a:t>
            </a:r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利用</a:t>
            </a:r>
            <a:r>
              <a:rPr lang="en-US" altLang="zh-TW" dirty="0"/>
              <a:t> </a:t>
            </a:r>
            <a:r>
              <a:rPr lang="en-US" altLang="zh-TW" dirty="0" err="1"/>
              <a:t>isEmpty</a:t>
            </a:r>
            <a:r>
              <a:rPr lang="en-US" altLang="zh-TW" dirty="0"/>
              <a:t> </a:t>
            </a:r>
            <a:r>
              <a:rPr lang="zh-TW" altLang="zh-TW" dirty="0"/>
              <a:t>函式判斷它是否為空字串</a:t>
            </a:r>
            <a:r>
              <a:rPr lang="zh-TW" altLang="en-US" dirty="0"/>
              <a:t>：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if str2.isEmpty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print("str2 is a empty string")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412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671513"/>
            <a:ext cx="10515600" cy="5462587"/>
          </a:xfrm>
        </p:spPr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將兩個字串相連在一起，可使用</a:t>
            </a:r>
            <a:r>
              <a:rPr lang="en-US" altLang="zh-TW" dirty="0"/>
              <a:t> + </a:t>
            </a:r>
            <a:r>
              <a:rPr lang="zh-TW" altLang="zh-TW" dirty="0"/>
              <a:t>運算子 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str</a:t>
            </a:r>
            <a:r>
              <a:rPr lang="en-US" altLang="zh-TW" dirty="0"/>
              <a:t> = "Learning Swift "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str2 = "programming now "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swift = </a:t>
            </a:r>
            <a:r>
              <a:rPr lang="en-US" altLang="zh-TW" dirty="0" err="1"/>
              <a:t>str</a:t>
            </a:r>
            <a:r>
              <a:rPr lang="en-US" altLang="zh-TW" dirty="0"/>
              <a:t> + str2</a:t>
            </a:r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若將字串定義為</a:t>
            </a:r>
            <a:r>
              <a:rPr lang="en-US" altLang="zh-TW" dirty="0"/>
              <a:t> </a:t>
            </a:r>
            <a:r>
              <a:rPr lang="en-US" altLang="zh-TW" dirty="0" err="1"/>
              <a:t>var</a:t>
            </a:r>
            <a:r>
              <a:rPr lang="zh-TW" altLang="zh-TW" dirty="0"/>
              <a:t>，表示此字串是可以更改的。若是定義為</a:t>
            </a:r>
            <a:r>
              <a:rPr lang="en-US" altLang="zh-TW" dirty="0"/>
              <a:t> let</a:t>
            </a:r>
            <a:r>
              <a:rPr lang="zh-TW" altLang="zh-TW" dirty="0"/>
              <a:t>，表示此字串不可以更改，若你加以修改，將會產生錯誤的訊息。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可以使用</a:t>
            </a:r>
            <a:r>
              <a:rPr lang="en-US" altLang="zh-TW" dirty="0"/>
              <a:t> == </a:t>
            </a:r>
            <a:r>
              <a:rPr lang="zh-TW" altLang="zh-TW" dirty="0"/>
              <a:t>運算子判斷兩個字串是否相等。</a:t>
            </a:r>
            <a:endParaRPr lang="zh-TW" altLang="en-US" dirty="0"/>
          </a:p>
          <a:p>
            <a:pPr>
              <a:buFont typeface="Wingdings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210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2.1</a:t>
            </a:r>
            <a:r>
              <a:rPr kumimoji="1" lang="zh-TW" altLang="en-US" dirty="0"/>
              <a:t> </a:t>
            </a:r>
            <a:r>
              <a:rPr lang="zh-TW" altLang="zh-TW" dirty="0"/>
              <a:t>變數與常數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變數</a:t>
            </a:r>
            <a:r>
              <a:rPr lang="en-US" altLang="zh-TW" dirty="0"/>
              <a:t> (variable)</a:t>
            </a:r>
            <a:r>
              <a:rPr lang="zh-TW" altLang="zh-TW" dirty="0"/>
              <a:t>會因程式的執行而有所變化。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r>
              <a:rPr lang="zh-TW" altLang="zh-TW" dirty="0"/>
              <a:t>常數</a:t>
            </a:r>
            <a:r>
              <a:rPr lang="en-US" altLang="zh-TW" dirty="0"/>
              <a:t> (constant)</a:t>
            </a:r>
            <a:r>
              <a:rPr lang="zh-TW" altLang="zh-TW" dirty="0"/>
              <a:t>則不會隨著程式的執行而改變其值</a:t>
            </a:r>
            <a:r>
              <a:rPr lang="zh-TW" altLang="en-US" dirty="0"/>
              <a:t>，</a:t>
            </a:r>
            <a:r>
              <a:rPr lang="zh-TW" altLang="zh-TW" dirty="0"/>
              <a:t>而且不可以更改。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r>
              <a:rPr lang="en-US" altLang="zh-TW" dirty="0"/>
              <a:t>Swift</a:t>
            </a:r>
            <a:r>
              <a:rPr lang="zh-TW" altLang="zh-TW" dirty="0"/>
              <a:t>和其它程式語言取變數名稱時，第一個字必須是英文字母或底線</a:t>
            </a:r>
            <a:r>
              <a:rPr lang="en-US" altLang="zh-TW" dirty="0"/>
              <a:t>(_)</a:t>
            </a:r>
            <a:r>
              <a:rPr lang="zh-TW" altLang="zh-TW" dirty="0"/>
              <a:t>，之後可為數字、英文字母或底線</a:t>
            </a:r>
            <a:r>
              <a:rPr lang="en-US" altLang="zh-TW" dirty="0"/>
              <a:t>(_)</a:t>
            </a:r>
            <a:r>
              <a:rPr lang="zh-TW" altLang="zh-TW" dirty="0"/>
              <a:t>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r>
              <a:rPr lang="en-US" altLang="zh-TW" dirty="0" err="1"/>
              <a:t>num</a:t>
            </a:r>
            <a:r>
              <a:rPr lang="zh-TW" altLang="zh-TW" dirty="0"/>
              <a:t>、</a:t>
            </a:r>
            <a:r>
              <a:rPr lang="en-US" altLang="zh-TW" dirty="0"/>
              <a:t>score</a:t>
            </a:r>
            <a:r>
              <a:rPr lang="zh-TW" altLang="zh-TW" dirty="0"/>
              <a:t>、</a:t>
            </a:r>
            <a:r>
              <a:rPr lang="en-US" altLang="zh-TW" dirty="0" err="1"/>
              <a:t>average_score</a:t>
            </a:r>
            <a:r>
              <a:rPr lang="zh-TW" altLang="zh-TW" dirty="0"/>
              <a:t>、</a:t>
            </a:r>
            <a:r>
              <a:rPr lang="en-US" altLang="zh-TW" dirty="0" err="1"/>
              <a:t>c_score</a:t>
            </a:r>
            <a:r>
              <a:rPr lang="zh-TW" altLang="zh-TW" dirty="0"/>
              <a:t>，皆為合法的變數名稱</a:t>
            </a:r>
            <a:r>
              <a:rPr lang="zh-TW" altLang="zh-TW" dirty="0">
                <a:effectLst/>
              </a:rPr>
              <a:t> </a:t>
            </a:r>
            <a:r>
              <a:rPr lang="zh-TW" altLang="en-US" dirty="0">
                <a:effectLst/>
              </a:rPr>
              <a:t>。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r>
              <a:rPr lang="en-US" altLang="zh-TW" dirty="0"/>
              <a:t>8num</a:t>
            </a:r>
            <a:r>
              <a:rPr lang="zh-TW" altLang="zh-TW" dirty="0"/>
              <a:t>、</a:t>
            </a:r>
            <a:r>
              <a:rPr lang="en-US" altLang="zh-TW" dirty="0"/>
              <a:t>C&amp;C</a:t>
            </a:r>
            <a:r>
              <a:rPr lang="zh-TW" altLang="zh-TW" dirty="0"/>
              <a:t>、</a:t>
            </a:r>
            <a:r>
              <a:rPr lang="en-US" altLang="zh-TW" dirty="0"/>
              <a:t>xyz?54</a:t>
            </a:r>
            <a:r>
              <a:rPr lang="zh-TW" altLang="zh-TW" dirty="0"/>
              <a:t>為不合法的變數名稱。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2705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676400" y="957263"/>
            <a:ext cx="10515600" cy="5462587"/>
          </a:xfrm>
        </p:spPr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想將字串轉為大寫或小寫字母，可用</a:t>
            </a:r>
            <a:r>
              <a:rPr lang="en-US" altLang="zh-TW" dirty="0"/>
              <a:t> </a:t>
            </a:r>
            <a:r>
              <a:rPr lang="en-US" altLang="zh-TW" dirty="0" err="1"/>
              <a:t>lowercaseString</a:t>
            </a:r>
            <a:r>
              <a:rPr lang="en-US" altLang="zh-TW" dirty="0"/>
              <a:t> </a:t>
            </a:r>
            <a:r>
              <a:rPr lang="zh-TW" altLang="zh-TW" dirty="0"/>
              <a:t>與</a:t>
            </a:r>
            <a:r>
              <a:rPr lang="en-US" altLang="zh-TW" dirty="0"/>
              <a:t> </a:t>
            </a:r>
            <a:r>
              <a:rPr lang="en-US" altLang="zh-TW" dirty="0" err="1"/>
              <a:t>uppercaseString</a:t>
            </a:r>
            <a:r>
              <a:rPr lang="en-US" altLang="zh-TW" dirty="0"/>
              <a:t> </a:t>
            </a:r>
            <a:r>
              <a:rPr lang="zh-TW" altLang="zh-TW" dirty="0"/>
              <a:t>函式加以轉換。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let upperStr3 = str3.uppercaseString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print(upperStr3)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print(upperStr3.lowercaseString)</a:t>
            </a:r>
            <a:endParaRPr lang="zh-TW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zh-TW" dirty="0"/>
              <a:t>輸出結果如下：</a:t>
            </a:r>
          </a:p>
          <a:p>
            <a:pPr marL="0" indent="0">
              <a:buNone/>
            </a:pPr>
            <a:r>
              <a:rPr lang="en-US" altLang="zh-TW" dirty="0"/>
              <a:t>I LOVE SWIFT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err="1"/>
              <a:t>i</a:t>
            </a:r>
            <a:r>
              <a:rPr lang="en-US" altLang="zh-TW" dirty="0"/>
              <a:t> love swift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324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814388"/>
            <a:ext cx="10515600" cy="5462587"/>
          </a:xfrm>
        </p:spPr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可以將字串組合成一陣列，其實很簡單只要使用中括號括起來即可。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let mobile = [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"Apple: iPhone 6",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"Apple: iPad",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"Android: </a:t>
            </a:r>
            <a:r>
              <a:rPr lang="en-US" altLang="zh-TW" dirty="0" err="1"/>
              <a:t>hTC</a:t>
            </a:r>
            <a:r>
              <a:rPr lang="en-US" altLang="zh-TW" dirty="0"/>
              <a:t>",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"Android: Samsung",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"Android: Sony"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]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435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642938"/>
            <a:ext cx="10515600" cy="5462587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要從</a:t>
            </a:r>
            <a:r>
              <a:rPr lang="en-US" altLang="zh-TW" dirty="0"/>
              <a:t> mobile </a:t>
            </a:r>
            <a:r>
              <a:rPr lang="zh-TW" altLang="zh-TW" dirty="0"/>
              <a:t>字串陣列找出字首為</a:t>
            </a:r>
            <a:r>
              <a:rPr lang="en-US" altLang="zh-TW" dirty="0"/>
              <a:t> “Apple” </a:t>
            </a:r>
            <a:r>
              <a:rPr lang="zh-TW" altLang="zh-TW" dirty="0"/>
              <a:t>的字串，則可以使用</a:t>
            </a:r>
            <a:r>
              <a:rPr lang="en-US" altLang="zh-TW" dirty="0"/>
              <a:t> </a:t>
            </a:r>
            <a:r>
              <a:rPr lang="en-US" altLang="zh-TW" dirty="0" err="1"/>
              <a:t>hasPrefix</a:t>
            </a:r>
            <a:r>
              <a:rPr lang="en-US" altLang="zh-TW" dirty="0"/>
              <a:t> </a:t>
            </a:r>
            <a:r>
              <a:rPr lang="zh-TW" altLang="zh-TW" dirty="0"/>
              <a:t>函式 </a:t>
            </a:r>
            <a:r>
              <a:rPr lang="zh-TW" altLang="en-US" dirty="0"/>
              <a:t>；</a:t>
            </a:r>
            <a:r>
              <a:rPr lang="zh-TW" altLang="zh-TW" dirty="0"/>
              <a:t>找出字尾為的字串，可使用</a:t>
            </a:r>
            <a:r>
              <a:rPr lang="en-US" altLang="zh-TW" dirty="0"/>
              <a:t> </a:t>
            </a:r>
            <a:r>
              <a:rPr lang="en-US" altLang="zh-TW" dirty="0" err="1"/>
              <a:t>hasSuffix</a:t>
            </a:r>
            <a:r>
              <a:rPr lang="en-US" altLang="zh-TW" dirty="0"/>
              <a:t> </a:t>
            </a:r>
            <a:r>
              <a:rPr lang="zh-TW" altLang="zh-TW" dirty="0"/>
              <a:t>函式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for </a:t>
            </a:r>
            <a:r>
              <a:rPr lang="en-US" altLang="zh-TW" dirty="0" err="1"/>
              <a:t>i</a:t>
            </a:r>
            <a:r>
              <a:rPr lang="en-US" altLang="zh-TW" dirty="0"/>
              <a:t> in mobile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if </a:t>
            </a:r>
            <a:r>
              <a:rPr lang="en-US" altLang="zh-TW" dirty="0" err="1"/>
              <a:t>i.hasPrefix</a:t>
            </a:r>
            <a:r>
              <a:rPr lang="en-US" altLang="zh-TW" dirty="0"/>
              <a:t>("Apple")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  print(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}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</a:p>
          <a:p>
            <a:pPr marL="0" indent="0">
              <a:buNone/>
            </a:pP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輸出結果如下：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Apple: iPhone 6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Apple: iPad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lang="zh-TW" altLang="zh-TW" dirty="0"/>
          </a:p>
          <a:p>
            <a:pPr>
              <a:buFont typeface="Wingdings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827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671513"/>
            <a:ext cx="10515600" cy="546258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字串若有</a:t>
            </a:r>
            <a:r>
              <a:rPr lang="en-US" altLang="zh-TW" dirty="0"/>
              <a:t> \ </a:t>
            </a:r>
            <a:r>
              <a:rPr lang="zh-TW" altLang="zh-TW" dirty="0"/>
              <a:t>後接小括號和變數或常數名稱，表示要印出其所對應的值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mobilePhone</a:t>
            </a:r>
            <a:r>
              <a:rPr lang="en-US" altLang="zh-TW" dirty="0"/>
              <a:t> = "iPhone"</a:t>
            </a:r>
          </a:p>
          <a:p>
            <a:pPr marL="0" indent="0">
              <a:buNone/>
            </a:pPr>
            <a:r>
              <a:rPr lang="en-US" altLang="zh-TW" dirty="0"/>
              <a:t>let number = 6</a:t>
            </a:r>
          </a:p>
          <a:p>
            <a:pPr marL="0" indent="0">
              <a:buNone/>
            </a:pPr>
            <a:r>
              <a:rPr lang="en-US" altLang="zh-TW" dirty="0"/>
              <a:t>let </a:t>
            </a:r>
            <a:r>
              <a:rPr lang="en-US" altLang="zh-TW" dirty="0" err="1"/>
              <a:t>myMobile</a:t>
            </a:r>
            <a:r>
              <a:rPr lang="en-US" altLang="zh-TW" dirty="0"/>
              <a:t> = "I want to buy an \(</a:t>
            </a:r>
            <a:r>
              <a:rPr lang="en-US" altLang="zh-TW" dirty="0" err="1"/>
              <a:t>mobilePhone</a:t>
            </a:r>
            <a:r>
              <a:rPr lang="en-US" altLang="zh-TW" dirty="0"/>
              <a:t>) \(number)"</a:t>
            </a:r>
          </a:p>
          <a:p>
            <a:pPr marL="0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myMobile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zh-TW" dirty="0"/>
              <a:t>輸出結果如下：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I </a:t>
            </a:r>
            <a:r>
              <a:rPr lang="en-US" altLang="zh-TW" dirty="0" err="1"/>
              <a:t>wnat</a:t>
            </a:r>
            <a:r>
              <a:rPr lang="en-US" altLang="zh-TW" dirty="0"/>
              <a:t> to buy an iPhone 6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8271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其他函式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kumimoji="1" lang="en-US" altLang="zh-TW" dirty="0"/>
              <a:t>count</a:t>
            </a:r>
            <a:r>
              <a:rPr kumimoji="1" lang="zh-TW" altLang="en-US" dirty="0"/>
              <a:t>：</a:t>
            </a:r>
            <a:r>
              <a:rPr lang="zh-TW" altLang="zh-TW" dirty="0"/>
              <a:t>表示字串的長度。</a:t>
            </a:r>
            <a:r>
              <a:rPr lang="zh-TW" altLang="zh-TW" dirty="0">
                <a:effectLst/>
              </a:rPr>
              <a:t> </a:t>
            </a:r>
            <a:endParaRPr kumimoji="1" lang="en-US" altLang="zh-TW" dirty="0"/>
          </a:p>
          <a:p>
            <a:pPr>
              <a:buFont typeface="Wingdings" charset="2"/>
              <a:buChar char="n"/>
            </a:pPr>
            <a:r>
              <a:rPr lang="en-US" altLang="zh-TW" dirty="0" err="1"/>
              <a:t>droopFirst</a:t>
            </a:r>
            <a:r>
              <a:rPr lang="en-US" altLang="zh-TW" dirty="0"/>
              <a:t>()</a:t>
            </a:r>
            <a:r>
              <a:rPr lang="zh-TW" altLang="zh-TW" dirty="0">
                <a:effectLst/>
              </a:rPr>
              <a:t> </a:t>
            </a:r>
            <a:r>
              <a:rPr lang="zh-TW" altLang="en-US" dirty="0">
                <a:effectLst/>
              </a:rPr>
              <a:t>：</a:t>
            </a:r>
            <a:r>
              <a:rPr lang="zh-TW" altLang="zh-TW" dirty="0"/>
              <a:t>刪除字串的前一個字元。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r>
              <a:rPr lang="en-US" altLang="zh-TW" dirty="0" err="1"/>
              <a:t>droopFirst</a:t>
            </a:r>
            <a:r>
              <a:rPr lang="en-US" altLang="zh-TW" dirty="0"/>
              <a:t>(2)</a:t>
            </a:r>
            <a:r>
              <a:rPr lang="zh-TW" altLang="zh-TW" dirty="0">
                <a:effectLst/>
              </a:rPr>
              <a:t> </a:t>
            </a:r>
            <a:r>
              <a:rPr lang="zh-TW" altLang="en-US" dirty="0">
                <a:effectLst/>
              </a:rPr>
              <a:t>：</a:t>
            </a:r>
            <a:r>
              <a:rPr lang="zh-TW" altLang="zh-TW" dirty="0"/>
              <a:t>刪除字串的前二個字元。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r>
              <a:rPr lang="en-US" altLang="zh-TW" dirty="0" err="1"/>
              <a:t>droopLast</a:t>
            </a:r>
            <a:r>
              <a:rPr lang="en-US" altLang="zh-TW" dirty="0"/>
              <a:t>()</a:t>
            </a:r>
            <a:r>
              <a:rPr lang="zh-TW" altLang="zh-TW" dirty="0">
                <a:effectLst/>
              </a:rPr>
              <a:t> </a:t>
            </a:r>
            <a:r>
              <a:rPr lang="zh-TW" altLang="en-US" dirty="0">
                <a:effectLst/>
              </a:rPr>
              <a:t>：</a:t>
            </a:r>
            <a:r>
              <a:rPr lang="zh-TW" altLang="zh-TW" dirty="0"/>
              <a:t>刪除字串的最後一個字元。</a:t>
            </a:r>
            <a:r>
              <a:rPr lang="zh-TW" altLang="zh-TW" dirty="0">
                <a:effectLst/>
              </a:rPr>
              <a:t> 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r>
              <a:rPr lang="en-US" altLang="zh-TW" dirty="0" err="1"/>
              <a:t>droopLast</a:t>
            </a:r>
            <a:r>
              <a:rPr lang="en-US" altLang="zh-TW" dirty="0"/>
              <a:t>(2)</a:t>
            </a:r>
            <a:r>
              <a:rPr lang="zh-TW" altLang="zh-TW" dirty="0">
                <a:effectLst/>
              </a:rPr>
              <a:t> </a:t>
            </a:r>
            <a:r>
              <a:rPr lang="zh-TW" altLang="en-US" dirty="0">
                <a:effectLst/>
              </a:rPr>
              <a:t>：</a:t>
            </a:r>
            <a:r>
              <a:rPr lang="zh-TW" altLang="zh-TW" dirty="0"/>
              <a:t>刪除字串的最後二個字元。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5814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76342639"/>
              </p:ext>
            </p:extLst>
          </p:nvPr>
        </p:nvGraphicFramePr>
        <p:xfrm>
          <a:off x="0" y="785813"/>
          <a:ext cx="10563225" cy="500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1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1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0625">
                <a:tc>
                  <a:txBody>
                    <a:bodyPr/>
                    <a:lstStyle/>
                    <a:p>
                      <a:r>
                        <a:rPr lang="en-US" altLang="zh-TW" sz="2800" dirty="0" err="1"/>
                        <a:t>var</a:t>
                      </a:r>
                      <a:r>
                        <a:rPr lang="en-US" altLang="zh-TW" sz="2800" dirty="0"/>
                        <a:t> content = "Swift"</a:t>
                      </a:r>
                    </a:p>
                    <a:p>
                      <a:endParaRPr lang="en-US" altLang="zh-TW" sz="2800" dirty="0"/>
                    </a:p>
                    <a:p>
                      <a:r>
                        <a:rPr lang="en-US" altLang="zh-TW" sz="2800" dirty="0"/>
                        <a:t>print(</a:t>
                      </a:r>
                      <a:r>
                        <a:rPr lang="en-US" altLang="zh-TW" sz="2800" dirty="0" err="1"/>
                        <a:t>content.count</a:t>
                      </a:r>
                      <a:r>
                        <a:rPr lang="en-US" altLang="zh-TW" sz="2800" dirty="0"/>
                        <a:t>)</a:t>
                      </a:r>
                    </a:p>
                    <a:p>
                      <a:r>
                        <a:rPr lang="en-US" altLang="zh-TW" sz="2800" dirty="0"/>
                        <a:t>print(</a:t>
                      </a:r>
                      <a:r>
                        <a:rPr lang="en-US" altLang="zh-TW" sz="2800" dirty="0" err="1"/>
                        <a:t>content.dropFirst</a:t>
                      </a:r>
                      <a:r>
                        <a:rPr lang="en-US" altLang="zh-TW" sz="2800" dirty="0"/>
                        <a:t>())</a:t>
                      </a:r>
                    </a:p>
                    <a:p>
                      <a:r>
                        <a:rPr lang="en-US" altLang="zh-TW" sz="2800" dirty="0"/>
                        <a:t>print(</a:t>
                      </a:r>
                      <a:r>
                        <a:rPr lang="en-US" altLang="zh-TW" sz="2800" dirty="0" err="1"/>
                        <a:t>content.dropFirst</a:t>
                      </a:r>
                      <a:r>
                        <a:rPr lang="en-US" altLang="zh-TW" sz="2800" dirty="0"/>
                        <a:t>(2))</a:t>
                      </a:r>
                    </a:p>
                    <a:p>
                      <a:r>
                        <a:rPr lang="en-US" altLang="zh-TW" sz="2800" dirty="0"/>
                        <a:t>print(</a:t>
                      </a:r>
                      <a:r>
                        <a:rPr lang="en-US" altLang="zh-TW" sz="2800" dirty="0" err="1"/>
                        <a:t>content.dropLast</a:t>
                      </a:r>
                      <a:r>
                        <a:rPr lang="en-US" altLang="zh-TW" sz="2800" dirty="0"/>
                        <a:t>())</a:t>
                      </a:r>
                    </a:p>
                    <a:p>
                      <a:r>
                        <a:rPr lang="en-US" altLang="zh-TW" sz="2800" dirty="0"/>
                        <a:t>print(</a:t>
                      </a:r>
                      <a:r>
                        <a:rPr lang="en-US" altLang="zh-TW" sz="2800" dirty="0" err="1"/>
                        <a:t>content.dropLast</a:t>
                      </a:r>
                      <a:r>
                        <a:rPr lang="en-US" altLang="zh-TW" sz="2800" dirty="0"/>
                        <a:t>(2))</a:t>
                      </a:r>
                    </a:p>
                    <a:p>
                      <a:r>
                        <a:rPr lang="en-US" altLang="zh-TW" sz="2800" dirty="0"/>
                        <a:t>print(content)</a:t>
                      </a:r>
                    </a:p>
                    <a:p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kern="1200" dirty="0">
                          <a:effectLst/>
                        </a:rPr>
                        <a:t>輸出結果如下：</a:t>
                      </a:r>
                    </a:p>
                    <a:p>
                      <a:endParaRPr lang="en-US" altLang="zh-TW" sz="2800" kern="1200" dirty="0">
                        <a:effectLst/>
                      </a:endParaRPr>
                    </a:p>
                    <a:p>
                      <a:r>
                        <a:rPr lang="en-US" altLang="zh-TW" sz="2800" kern="1200" dirty="0">
                          <a:effectLst/>
                        </a:rPr>
                        <a:t>5</a:t>
                      </a:r>
                      <a:endParaRPr lang="zh-TW" altLang="zh-TW" sz="2800" kern="1200" dirty="0">
                        <a:effectLst/>
                      </a:endParaRPr>
                    </a:p>
                    <a:p>
                      <a:r>
                        <a:rPr lang="en-US" altLang="zh-TW" sz="2800" kern="1200" dirty="0" err="1">
                          <a:effectLst/>
                        </a:rPr>
                        <a:t>wift</a:t>
                      </a:r>
                      <a:endParaRPr lang="zh-TW" altLang="zh-TW" sz="2800" kern="1200" dirty="0">
                        <a:effectLst/>
                      </a:endParaRPr>
                    </a:p>
                    <a:p>
                      <a:r>
                        <a:rPr lang="en-US" altLang="zh-TW" sz="2800" kern="1200" dirty="0" err="1">
                          <a:effectLst/>
                        </a:rPr>
                        <a:t>ift</a:t>
                      </a:r>
                      <a:endParaRPr lang="zh-TW" altLang="zh-TW" sz="2800" kern="1200" dirty="0">
                        <a:effectLst/>
                      </a:endParaRPr>
                    </a:p>
                    <a:p>
                      <a:r>
                        <a:rPr lang="en-US" altLang="zh-TW" sz="2800" kern="1200" dirty="0" err="1">
                          <a:effectLst/>
                        </a:rPr>
                        <a:t>Swif</a:t>
                      </a:r>
                      <a:endParaRPr lang="zh-TW" altLang="zh-TW" sz="2800" kern="1200" dirty="0">
                        <a:effectLst/>
                      </a:endParaRPr>
                    </a:p>
                    <a:p>
                      <a:r>
                        <a:rPr lang="en-US" altLang="zh-TW" sz="2800" kern="1200" dirty="0" err="1">
                          <a:effectLst/>
                        </a:rPr>
                        <a:t>Swi</a:t>
                      </a:r>
                      <a:endParaRPr lang="zh-TW" altLang="zh-TW" sz="2800" kern="1200" dirty="0">
                        <a:effectLst/>
                      </a:endParaRPr>
                    </a:p>
                    <a:p>
                      <a:r>
                        <a:rPr lang="en-US" altLang="zh-TW" sz="2800" kern="1200" dirty="0">
                          <a:effectLst/>
                        </a:rPr>
                        <a:t>Swift</a:t>
                      </a:r>
                      <a:endParaRPr lang="zh-TW" altLang="zh-TW" sz="2800" kern="1200" dirty="0">
                        <a:effectLst/>
                      </a:endParaRPr>
                    </a:p>
                    <a:p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31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2.7.2 </a:t>
            </a:r>
            <a:r>
              <a:rPr lang="zh-TW" altLang="zh-TW" dirty="0"/>
              <a:t>字串是屬於值型態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值型態</a:t>
            </a:r>
            <a:r>
              <a:rPr lang="en-US" altLang="zh-TW" dirty="0"/>
              <a:t> (value type)</a:t>
            </a:r>
            <a:r>
              <a:rPr lang="zh-TW" altLang="zh-TW" dirty="0"/>
              <a:t>，基本上表示當指定與複製字串時，將佔不同的記憶體空間，所以其中一個字串若更改了，也不會影響另一個字串</a:t>
            </a:r>
            <a:r>
              <a:rPr lang="zh-TW" altLang="zh-TW" dirty="0">
                <a:effectLst/>
              </a:rPr>
              <a:t> </a:t>
            </a:r>
            <a:r>
              <a:rPr lang="zh-TW" altLang="en-US" dirty="0">
                <a:effectLst/>
              </a:rPr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770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</a:t>
            </a:r>
            <a:r>
              <a:rPr kumimoji="1" lang="en-US" altLang="zh-TW" dirty="0" err="1"/>
              <a:t>myMobile</a:t>
            </a:r>
            <a:r>
              <a:rPr kumimoji="1" lang="en-US" altLang="zh-TW" dirty="0"/>
              <a:t> = "iPhone 6"</a:t>
            </a:r>
          </a:p>
          <a:p>
            <a:pPr marL="0" indent="0">
              <a:buNone/>
            </a:pPr>
            <a:r>
              <a:rPr kumimoji="1" lang="en-US" altLang="zh-TW" dirty="0" err="1"/>
              <a:t>var</a:t>
            </a:r>
            <a:r>
              <a:rPr kumimoji="1" lang="en-US" altLang="zh-TW" dirty="0"/>
              <a:t> </a:t>
            </a:r>
            <a:r>
              <a:rPr kumimoji="1" lang="en-US" altLang="zh-TW" dirty="0" err="1"/>
              <a:t>yourMobile</a:t>
            </a:r>
            <a:r>
              <a:rPr kumimoji="1" lang="en-US" altLang="zh-TW" dirty="0"/>
              <a:t> = </a:t>
            </a:r>
            <a:r>
              <a:rPr kumimoji="1" lang="en-US" altLang="zh-TW" dirty="0" err="1"/>
              <a:t>myMobile</a:t>
            </a:r>
            <a:endParaRPr kumimoji="1" lang="en-US" altLang="zh-TW" dirty="0"/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/>
              <a:t>print("My mobile phone is \(</a:t>
            </a:r>
            <a:r>
              <a:rPr kumimoji="1" lang="en-US" altLang="zh-TW" dirty="0" err="1"/>
              <a:t>myMobile</a:t>
            </a:r>
            <a:r>
              <a:rPr kumimoji="1" lang="en-US" altLang="zh-TW" dirty="0"/>
              <a:t>)")</a:t>
            </a:r>
          </a:p>
          <a:p>
            <a:pPr marL="0" indent="0">
              <a:buNone/>
            </a:pPr>
            <a:r>
              <a:rPr kumimoji="1" lang="en-US" altLang="zh-TW" dirty="0"/>
              <a:t>print("Your mobile phone is \(</a:t>
            </a:r>
            <a:r>
              <a:rPr kumimoji="1" lang="en-US" altLang="zh-TW" dirty="0" err="1"/>
              <a:t>yourMobile</a:t>
            </a:r>
            <a:r>
              <a:rPr kumimoji="1" lang="en-US" altLang="zh-TW" dirty="0"/>
              <a:t>)")</a:t>
            </a: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 err="1"/>
              <a:t>yourMobile</a:t>
            </a:r>
            <a:r>
              <a:rPr kumimoji="1" lang="en-US" altLang="zh-TW" dirty="0"/>
              <a:t> = "</a:t>
            </a:r>
            <a:r>
              <a:rPr kumimoji="1" lang="en-US" altLang="zh-TW" dirty="0" err="1"/>
              <a:t>hTC</a:t>
            </a:r>
            <a:r>
              <a:rPr kumimoji="1" lang="en-US" altLang="zh-TW" dirty="0"/>
              <a:t>"</a:t>
            </a:r>
          </a:p>
          <a:p>
            <a:pPr marL="0" indent="0">
              <a:buNone/>
            </a:pPr>
            <a:r>
              <a:rPr kumimoji="1" lang="en-US" altLang="zh-TW" dirty="0"/>
              <a:t>print("\n")</a:t>
            </a:r>
          </a:p>
          <a:p>
            <a:pPr marL="0" indent="0">
              <a:buNone/>
            </a:pPr>
            <a:r>
              <a:rPr kumimoji="1" lang="en-US" altLang="zh-TW" dirty="0"/>
              <a:t>print("My mobile phone is \(</a:t>
            </a:r>
            <a:r>
              <a:rPr kumimoji="1" lang="en-US" altLang="zh-TW" dirty="0" err="1"/>
              <a:t>myMobile</a:t>
            </a:r>
            <a:r>
              <a:rPr kumimoji="1" lang="en-US" altLang="zh-TW" dirty="0"/>
              <a:t>)")</a:t>
            </a:r>
          </a:p>
          <a:p>
            <a:pPr marL="0" indent="0">
              <a:buNone/>
            </a:pPr>
            <a:r>
              <a:rPr kumimoji="1" lang="en-US" altLang="zh-TW" dirty="0"/>
              <a:t>print("Your mobile phone is \(</a:t>
            </a:r>
            <a:r>
              <a:rPr kumimoji="1" lang="en-US" altLang="zh-TW" dirty="0" err="1"/>
              <a:t>yourMobile</a:t>
            </a:r>
            <a:r>
              <a:rPr kumimoji="1" lang="en-US" altLang="zh-TW" dirty="0"/>
              <a:t>)")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6807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My mobile phone is iPhone 6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Your mobile phone is iPhone 6</a:t>
            </a:r>
            <a:endParaRPr lang="zh-TW" altLang="zh-TW" dirty="0"/>
          </a:p>
          <a:p>
            <a:pPr marL="0" indent="0">
              <a:buNone/>
            </a:pP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My mobile phone is iPhone 6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Your mobile phone is </a:t>
            </a:r>
            <a:r>
              <a:rPr lang="en-US" altLang="zh-TW" b="1" dirty="0" err="1"/>
              <a:t>hTC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491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2.8</a:t>
            </a:r>
            <a:r>
              <a:rPr kumimoji="1" lang="zh-TW" altLang="en-US" dirty="0"/>
              <a:t> 選項型態</a:t>
            </a:r>
            <a:r>
              <a:rPr lang="en-US" altLang="zh-TW" dirty="0"/>
              <a:t>(optional type)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Swift </a:t>
            </a:r>
            <a:r>
              <a:rPr lang="zh-TW" altLang="zh-TW" dirty="0"/>
              <a:t>還有一獨特的資料型態，那就是選項型態</a:t>
            </a:r>
            <a:r>
              <a:rPr lang="en-US" altLang="zh-TW" dirty="0"/>
              <a:t> (optional type)</a:t>
            </a:r>
            <a:r>
              <a:rPr lang="zh-TW" altLang="zh-TW" dirty="0"/>
              <a:t>。表示它可能沒有值，亦即選項型態的變數或常數不是有值就是無資料</a:t>
            </a:r>
            <a:r>
              <a:rPr lang="en-US" altLang="zh-TW" dirty="0"/>
              <a:t> (nil)</a:t>
            </a:r>
            <a:r>
              <a:rPr lang="zh-TW" altLang="zh-TW" dirty="0">
                <a:effectLst/>
              </a:rPr>
              <a:t> </a:t>
            </a:r>
            <a:r>
              <a:rPr lang="zh-TW" altLang="en-US" dirty="0">
                <a:effectLst/>
              </a:rPr>
              <a:t>。</a:t>
            </a:r>
            <a:endParaRPr lang="en-US" altLang="zh-TW" dirty="0">
              <a:effectLst/>
            </a:endParaRPr>
          </a:p>
          <a:p>
            <a:pPr>
              <a:buFont typeface="Wingdings" charset="2"/>
              <a:buChar char="n"/>
            </a:pPr>
            <a:endParaRPr kumimoji="1"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宣告方式</a:t>
            </a:r>
            <a:r>
              <a:rPr lang="zh-TW" altLang="en-US" dirty="0"/>
              <a:t>：</a:t>
            </a:r>
            <a:r>
              <a:rPr lang="zh-TW" altLang="zh-TW" dirty="0"/>
              <a:t>在型態名稱後加上</a:t>
            </a:r>
            <a:r>
              <a:rPr lang="en-US" altLang="zh-TW" dirty="0"/>
              <a:t> </a:t>
            </a:r>
            <a:r>
              <a:rPr lang="zh-TW" altLang="en-US" dirty="0"/>
              <a:t>“</a:t>
            </a:r>
            <a:r>
              <a:rPr lang="en-US" altLang="zh-TW" dirty="0"/>
              <a:t>?</a:t>
            </a:r>
            <a:r>
              <a:rPr lang="zh-TW" altLang="en-US" dirty="0"/>
              <a:t>”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347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2.2</a:t>
            </a:r>
            <a:r>
              <a:rPr kumimoji="1" lang="zh-TW" altLang="en-US" dirty="0"/>
              <a:t> 資料型態</a:t>
            </a:r>
          </a:p>
        </p:txBody>
      </p:sp>
      <p:graphicFrame>
        <p:nvGraphicFramePr>
          <p:cNvPr id="23" name="內容版面配置區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123367"/>
              </p:ext>
            </p:extLst>
          </p:nvPr>
        </p:nvGraphicFramePr>
        <p:xfrm>
          <a:off x="838200" y="1690684"/>
          <a:ext cx="10515600" cy="395287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256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9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81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2400"/>
                        <a:t>關鍵字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2400"/>
                        <a:t>資料型態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400"/>
                        <a:t>Int </a:t>
                      </a:r>
                      <a:endParaRPr lang="zh-TW" sz="2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2400"/>
                        <a:t>整數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400"/>
                        <a:t>Float</a:t>
                      </a:r>
                      <a:endParaRPr lang="zh-TW" sz="2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2400"/>
                        <a:t>浮點數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400" dirty="0"/>
                        <a:t>Double</a:t>
                      </a:r>
                      <a:endParaRPr lang="zh-TW" sz="2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2400"/>
                        <a:t>浮點數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400"/>
                        <a:t>String</a:t>
                      </a:r>
                      <a:endParaRPr lang="zh-TW" sz="2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2400" dirty="0"/>
                        <a:t>字串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400" dirty="0"/>
                        <a:t>Bool</a:t>
                      </a:r>
                      <a:endParaRPr lang="zh-TW" sz="2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zh-TW" sz="2400" dirty="0"/>
                        <a:t>布林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256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/>
              <a:t>// implicitly unwrapped </a:t>
            </a:r>
            <a:r>
              <a:rPr kumimoji="1" lang="en-US" altLang="zh-TW" dirty="0" err="1"/>
              <a:t>optionals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en-US" altLang="zh-TW" dirty="0"/>
              <a:t>let </a:t>
            </a:r>
            <a:r>
              <a:rPr kumimoji="1" lang="en-US" altLang="zh-TW" dirty="0" err="1"/>
              <a:t>possibleInt</a:t>
            </a:r>
            <a:r>
              <a:rPr kumimoji="1" lang="en-US" altLang="zh-TW" dirty="0"/>
              <a:t>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? = 123</a:t>
            </a:r>
          </a:p>
          <a:p>
            <a:pPr marL="0" indent="0">
              <a:buNone/>
            </a:pPr>
            <a:r>
              <a:rPr kumimoji="1" lang="en-US" altLang="zh-TW" dirty="0"/>
              <a:t>print(</a:t>
            </a:r>
            <a:r>
              <a:rPr kumimoji="1" lang="en-US" altLang="zh-TW" dirty="0" err="1"/>
              <a:t>possibleInt</a:t>
            </a:r>
            <a:r>
              <a:rPr kumimoji="1" lang="en-US" altLang="zh-TW" dirty="0"/>
              <a:t>!)</a:t>
            </a:r>
          </a:p>
          <a:p>
            <a:pPr marL="0" indent="0">
              <a:buNone/>
            </a:pPr>
            <a:r>
              <a:rPr kumimoji="1" lang="en-US" altLang="zh-TW" dirty="0"/>
              <a:t>let </a:t>
            </a:r>
            <a:r>
              <a:rPr kumimoji="1" lang="en-US" altLang="zh-TW" dirty="0" err="1"/>
              <a:t>possibleInteger</a:t>
            </a:r>
            <a:r>
              <a:rPr kumimoji="1" lang="en-US" altLang="zh-TW" dirty="0"/>
              <a:t>: </a:t>
            </a:r>
            <a:r>
              <a:rPr kumimoji="1" lang="en-US" altLang="zh-TW" dirty="0" err="1"/>
              <a:t>Int</a:t>
            </a:r>
            <a:r>
              <a:rPr kumimoji="1" lang="en-US" altLang="zh-TW" dirty="0"/>
              <a:t>! = 4567</a:t>
            </a:r>
          </a:p>
          <a:p>
            <a:pPr marL="0" indent="0">
              <a:buNone/>
            </a:pPr>
            <a:r>
              <a:rPr kumimoji="1" lang="en-US" altLang="zh-TW" dirty="0"/>
              <a:t>print(</a:t>
            </a:r>
            <a:r>
              <a:rPr kumimoji="1" lang="en-US" altLang="zh-TW" dirty="0" err="1"/>
              <a:t>possibleInteger</a:t>
            </a:r>
            <a:r>
              <a:rPr kumimoji="1" lang="en-US" altLang="zh-TW" dirty="0"/>
              <a:t>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1896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123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4567</a:t>
            </a:r>
            <a:endParaRPr lang="zh-TW" altLang="zh-TW" dirty="0"/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lang="zh-TW" altLang="zh-TW" dirty="0"/>
              <a:t>其中</a:t>
            </a:r>
            <a:r>
              <a:rPr lang="en-US" altLang="zh-TW" dirty="0"/>
              <a:t> </a:t>
            </a:r>
            <a:r>
              <a:rPr lang="en-US" altLang="zh-TW" dirty="0" err="1"/>
              <a:t>possibleInt</a:t>
            </a:r>
            <a:r>
              <a:rPr lang="en-US" altLang="zh-TW" dirty="0"/>
              <a:t> </a:t>
            </a:r>
            <a:r>
              <a:rPr lang="zh-TW" altLang="zh-TW" dirty="0"/>
              <a:t>是整數的選項型態，若確定有資料，則可在變數或常數名稱後加上</a:t>
            </a:r>
            <a:r>
              <a:rPr lang="en-US" altLang="zh-TW" dirty="0"/>
              <a:t> !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zh-TW" dirty="0"/>
              <a:t>另一種是隱含解開選項型態</a:t>
            </a:r>
            <a:r>
              <a:rPr lang="en-US" altLang="zh-TW" dirty="0"/>
              <a:t> (implicitly unwrapped optional)</a:t>
            </a:r>
            <a:r>
              <a:rPr lang="zh-TW" altLang="zh-TW" dirty="0"/>
              <a:t>，如</a:t>
            </a:r>
            <a:r>
              <a:rPr lang="en-US" altLang="zh-TW" dirty="0" err="1"/>
              <a:t>possibleInteger</a:t>
            </a:r>
            <a:r>
              <a:rPr lang="en-US" altLang="zh-TW" dirty="0"/>
              <a:t> </a:t>
            </a:r>
            <a:r>
              <a:rPr lang="zh-TW" altLang="zh-TW" dirty="0"/>
              <a:t>變數的型態為</a:t>
            </a:r>
            <a:r>
              <a:rPr lang="en-US" altLang="zh-TW" dirty="0"/>
              <a:t> </a:t>
            </a:r>
            <a:r>
              <a:rPr lang="en-US" altLang="zh-TW" dirty="0" err="1"/>
              <a:t>Int</a:t>
            </a:r>
            <a:r>
              <a:rPr lang="en-US" altLang="zh-TW" dirty="0"/>
              <a:t>!</a:t>
            </a:r>
            <a:r>
              <a:rPr lang="zh-TW" altLang="zh-TW" dirty="0"/>
              <a:t>，表示</a:t>
            </a:r>
            <a:r>
              <a:rPr lang="en-US" altLang="zh-TW" dirty="0"/>
              <a:t> </a:t>
            </a:r>
            <a:r>
              <a:rPr lang="en-US" altLang="zh-TW" dirty="0" err="1"/>
              <a:t>possibleInteger</a:t>
            </a:r>
            <a:r>
              <a:rPr lang="en-US" altLang="zh-TW" dirty="0"/>
              <a:t> </a:t>
            </a:r>
            <a:r>
              <a:rPr lang="zh-TW" altLang="zh-TW" dirty="0"/>
              <a:t>變數確定有資料存在。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925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各種資料型態所佔的</a:t>
            </a:r>
            <a:r>
              <a:rPr lang="en-US" altLang="zh-TW" dirty="0"/>
              <a:t>byte</a:t>
            </a:r>
            <a:r>
              <a:rPr lang="zh-TW" altLang="zh-TW" dirty="0"/>
              <a:t>數及其表示範圍</a:t>
            </a:r>
            <a:r>
              <a:rPr lang="zh-TW" altLang="zh-TW" dirty="0">
                <a:effectLst/>
              </a:rPr>
              <a:t> </a:t>
            </a:r>
            <a:endParaRPr kumimoji="1"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261969"/>
              </p:ext>
            </p:extLst>
          </p:nvPr>
        </p:nvGraphicFramePr>
        <p:xfrm>
          <a:off x="838200" y="1690688"/>
          <a:ext cx="10515600" cy="442912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787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9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641"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2000"/>
                        <a:t>資料型態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2000"/>
                        <a:t>所佔 </a:t>
                      </a:r>
                      <a:r>
                        <a:rPr lang="en-US" sz="2000"/>
                        <a:t>byte </a:t>
                      </a:r>
                      <a:r>
                        <a:rPr lang="zh-TW" sz="2000"/>
                        <a:t>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4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2000" dirty="0"/>
                        <a:t>表示範圍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4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Character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1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/>
                        <a:t>-128 ~ 127</a:t>
                      </a:r>
                      <a:endParaRPr lang="zh-TW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64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Float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4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3.4E-38 ~ 3.4E+38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64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Double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8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/>
                        <a:t>1.7E-308 ~ 1.7E+308</a:t>
                      </a:r>
                      <a:endParaRPr lang="zh-TW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64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Int8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1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-128 ~ 127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64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Int16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2 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-32,768 ~ 32767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64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Int32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4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/>
                        <a:t>-2,147,483,648 ~ 2,147,483,647</a:t>
                      </a:r>
                      <a:endParaRPr lang="zh-TW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364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Int64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/>
                        <a:t>8</a:t>
                      </a:r>
                      <a:endParaRPr lang="zh-TW" sz="20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400"/>
                        </a:lnSpc>
                        <a:spcAft>
                          <a:spcPts val="100"/>
                        </a:spcAft>
                      </a:pPr>
                      <a:r>
                        <a:rPr lang="en-US" sz="2000" dirty="0"/>
                        <a:t>-9223372036854775808 ~ 9223372036854775807</a:t>
                      </a:r>
                      <a:endParaRPr lang="zh-TW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73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mr-IN" altLang="zh-TW" dirty="0"/>
              <a:t>// </a:t>
            </a:r>
            <a:r>
              <a:rPr kumimoji="1" lang="mr-IN" altLang="zh-TW" dirty="0" err="1"/>
              <a:t>conversion</a:t>
            </a: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 err="1"/>
              <a:t>let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mile</a:t>
            </a:r>
            <a:r>
              <a:rPr kumimoji="1" lang="mr-IN" altLang="zh-TW" dirty="0"/>
              <a:t> = 95</a:t>
            </a:r>
          </a:p>
          <a:p>
            <a:pPr marL="0" indent="0">
              <a:buNone/>
            </a:pPr>
            <a:r>
              <a:rPr kumimoji="1" lang="mr-IN" altLang="zh-TW" dirty="0" err="1"/>
              <a:t>let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mileToKm</a:t>
            </a:r>
            <a:r>
              <a:rPr kumimoji="1" lang="mr-IN" altLang="zh-TW" dirty="0"/>
              <a:t> = 1.6</a:t>
            </a:r>
          </a:p>
          <a:p>
            <a:pPr marL="0" indent="0">
              <a:buNone/>
            </a:pPr>
            <a:r>
              <a:rPr kumimoji="1" lang="mr-IN" altLang="zh-TW" dirty="0" err="1"/>
              <a:t>var</a:t>
            </a:r>
            <a:r>
              <a:rPr kumimoji="1" lang="mr-IN" altLang="zh-TW" dirty="0"/>
              <a:t> </a:t>
            </a:r>
            <a:r>
              <a:rPr kumimoji="1" lang="mr-IN" altLang="zh-TW" dirty="0" err="1"/>
              <a:t>speed</a:t>
            </a:r>
            <a:r>
              <a:rPr kumimoji="1" lang="mr-IN" altLang="zh-TW" dirty="0"/>
              <a:t> = </a:t>
            </a:r>
            <a:r>
              <a:rPr kumimoji="1" lang="mr-IN" altLang="zh-TW" dirty="0" err="1"/>
              <a:t>Double</a:t>
            </a:r>
            <a:r>
              <a:rPr kumimoji="1" lang="mr-IN" altLang="zh-TW" dirty="0"/>
              <a:t>(</a:t>
            </a:r>
            <a:r>
              <a:rPr kumimoji="1" lang="mr-IN" altLang="zh-TW" dirty="0" err="1"/>
              <a:t>mile</a:t>
            </a:r>
            <a:r>
              <a:rPr kumimoji="1" lang="mr-IN" altLang="zh-TW" dirty="0"/>
              <a:t>) * </a:t>
            </a:r>
            <a:r>
              <a:rPr kumimoji="1" lang="mr-IN" altLang="zh-TW" dirty="0" err="1"/>
              <a:t>mileToKm</a:t>
            </a:r>
            <a:endParaRPr kumimoji="1" lang="mr-IN" altLang="zh-TW" dirty="0"/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</a:t>
            </a:r>
            <a:r>
              <a:rPr kumimoji="1" lang="zh-TW" altLang="mr-IN" dirty="0"/>
              <a:t>陳偉殷的投球速可達 </a:t>
            </a:r>
            <a:r>
              <a:rPr kumimoji="1" lang="mr-IN" altLang="zh-TW" dirty="0"/>
              <a:t>\(</a:t>
            </a:r>
            <a:r>
              <a:rPr kumimoji="1" lang="mr-IN" altLang="zh-TW" dirty="0" err="1"/>
              <a:t>mile</a:t>
            </a:r>
            <a:r>
              <a:rPr kumimoji="1" lang="mr-IN" altLang="zh-TW" dirty="0"/>
              <a:t>) </a:t>
            </a:r>
            <a:r>
              <a:rPr kumimoji="1" lang="mr-IN" altLang="zh-TW" dirty="0" err="1"/>
              <a:t>miles</a:t>
            </a:r>
            <a:r>
              <a:rPr kumimoji="1" lang="mr-IN" altLang="zh-TW" dirty="0"/>
              <a:t>")</a:t>
            </a:r>
          </a:p>
          <a:p>
            <a:pPr marL="0" indent="0">
              <a:buNone/>
            </a:pPr>
            <a:r>
              <a:rPr kumimoji="1" lang="mr-IN" altLang="zh-TW" dirty="0" err="1"/>
              <a:t>print</a:t>
            </a:r>
            <a:r>
              <a:rPr kumimoji="1" lang="mr-IN" altLang="zh-TW" dirty="0"/>
              <a:t>("</a:t>
            </a:r>
            <a:r>
              <a:rPr kumimoji="1" lang="zh-TW" altLang="mr-IN" dirty="0"/>
              <a:t>亦即 </a:t>
            </a:r>
            <a:r>
              <a:rPr kumimoji="1" lang="mr-IN" altLang="zh-TW" dirty="0"/>
              <a:t>\(</a:t>
            </a:r>
            <a:r>
              <a:rPr kumimoji="1" lang="mr-IN" altLang="zh-TW" dirty="0" err="1"/>
              <a:t>speed</a:t>
            </a:r>
            <a:r>
              <a:rPr kumimoji="1" lang="mr-IN" altLang="zh-TW" dirty="0"/>
              <a:t>) </a:t>
            </a:r>
            <a:r>
              <a:rPr kumimoji="1" lang="zh-TW" altLang="mr-IN" dirty="0"/>
              <a:t>公里</a:t>
            </a:r>
            <a:r>
              <a:rPr kumimoji="1" lang="mr-IN" altLang="zh-TW" dirty="0"/>
              <a:t>")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23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陳偉殷的投球速可達</a:t>
            </a:r>
            <a:r>
              <a:rPr lang="en-US" altLang="zh-TW" b="1" dirty="0"/>
              <a:t> 95 miles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亦即</a:t>
            </a:r>
            <a:r>
              <a:rPr lang="en-US" altLang="zh-TW" b="1" dirty="0"/>
              <a:t> 152.0 </a:t>
            </a:r>
            <a:r>
              <a:rPr lang="zh-CN" altLang="zh-TW" dirty="0"/>
              <a:t>公里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1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2.3</a:t>
            </a:r>
            <a:r>
              <a:rPr kumimoji="1" lang="zh-TW" altLang="en-US" dirty="0"/>
              <a:t> 宣告變數與常數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en-US" altLang="zh-TW" dirty="0"/>
              <a:t>Swift</a:t>
            </a:r>
            <a:r>
              <a:rPr lang="zh-TW" altLang="zh-TW" dirty="0"/>
              <a:t>以</a:t>
            </a:r>
            <a:r>
              <a:rPr lang="en-US" altLang="zh-TW" dirty="0" err="1"/>
              <a:t>var</a:t>
            </a:r>
            <a:r>
              <a:rPr lang="zh-TW" altLang="zh-TW" dirty="0"/>
              <a:t>和</a:t>
            </a:r>
            <a:r>
              <a:rPr lang="en-US" altLang="zh-TW" dirty="0"/>
              <a:t>let</a:t>
            </a:r>
            <a:r>
              <a:rPr lang="zh-TW" altLang="zh-TW" dirty="0"/>
              <a:t>關鍵字表示變數與常數，如下所示：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radius = 5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let pi = 3.14159</a:t>
            </a:r>
          </a:p>
          <a:p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也可以宣告字串</a:t>
            </a:r>
            <a:r>
              <a:rPr lang="en-US" altLang="zh-TW" dirty="0"/>
              <a:t> (string) </a:t>
            </a:r>
            <a:r>
              <a:rPr lang="zh-TW" altLang="zh-TW" dirty="0"/>
              <a:t>和布林</a:t>
            </a:r>
            <a:r>
              <a:rPr lang="en-US" altLang="zh-TW" dirty="0"/>
              <a:t> (</a:t>
            </a:r>
            <a:r>
              <a:rPr lang="en-US" altLang="zh-TW" dirty="0" err="1"/>
              <a:t>boolean</a:t>
            </a:r>
            <a:r>
              <a:rPr lang="en-US" altLang="zh-TW" dirty="0"/>
              <a:t>) </a:t>
            </a:r>
            <a:r>
              <a:rPr lang="zh-TW" altLang="zh-TW" dirty="0"/>
              <a:t>變數或常數名稱</a:t>
            </a:r>
            <a:r>
              <a:rPr lang="zh-TW" altLang="en-US" dirty="0"/>
              <a:t>：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let language = "Swift"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let </a:t>
            </a:r>
            <a:r>
              <a:rPr lang="en-US" altLang="zh-TW" dirty="0" err="1"/>
              <a:t>boolVariable</a:t>
            </a:r>
            <a:r>
              <a:rPr lang="en-US" altLang="zh-TW" dirty="0"/>
              <a:t> = true</a:t>
            </a:r>
            <a:endParaRPr lang="zh-TW" altLang="zh-TW" dirty="0"/>
          </a:p>
          <a:p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6658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676400" y="657225"/>
            <a:ext cx="10515600" cy="5505450"/>
          </a:xfrm>
        </p:spPr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除了使用型態的推論判斷變數與常數的型態外，也可以使用型態的註釋方式來表明其身份，如下所示：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number: </a:t>
            </a:r>
            <a:r>
              <a:rPr lang="en-US" altLang="zh-TW" dirty="0" err="1"/>
              <a:t>Int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number = 12</a:t>
            </a:r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也可以將宣告和初始值寫成一行，如下所示：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number: </a:t>
            </a:r>
            <a:r>
              <a:rPr lang="en-US" altLang="zh-TW" dirty="0" err="1"/>
              <a:t>Int</a:t>
            </a:r>
            <a:r>
              <a:rPr lang="en-US" altLang="zh-TW" dirty="0"/>
              <a:t> = 12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常數型態必須將宣告和指定初始值一起完成。如下所示：</a:t>
            </a:r>
          </a:p>
          <a:p>
            <a:pPr marL="0" indent="0">
              <a:buNone/>
            </a:pPr>
            <a:r>
              <a:rPr lang="en-US" altLang="zh-TW" dirty="0"/>
              <a:t>let </a:t>
            </a:r>
            <a:r>
              <a:rPr lang="en-US" altLang="zh-TW" dirty="0" err="1"/>
              <a:t>str</a:t>
            </a:r>
            <a:r>
              <a:rPr lang="en-US" altLang="zh-TW" dirty="0"/>
              <a:t>: String = "Hello, Swift"</a:t>
            </a:r>
            <a:endParaRPr lang="zh-TW" altLang="zh-TW" dirty="0"/>
          </a:p>
          <a:p>
            <a:pPr>
              <a:buFont typeface="Wingdings" charset="2"/>
              <a:buChar char="n"/>
            </a:pPr>
            <a:endParaRPr lang="zh-TW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380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742950"/>
            <a:ext cx="10515600" cy="5419725"/>
          </a:xfrm>
        </p:spPr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表示數值時，</a:t>
            </a:r>
            <a:r>
              <a:rPr lang="zh-TW" altLang="en-US" dirty="0"/>
              <a:t>可以用</a:t>
            </a:r>
            <a:r>
              <a:rPr lang="zh-TW" altLang="zh-TW" dirty="0"/>
              <a:t>底線分隔數字，每三個數字以</a:t>
            </a:r>
            <a:r>
              <a:rPr lang="en-US" altLang="zh-TW" dirty="0"/>
              <a:t> _ </a:t>
            </a:r>
            <a:r>
              <a:rPr lang="zh-TW" altLang="zh-TW" dirty="0"/>
              <a:t>隔開。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let </a:t>
            </a:r>
            <a:r>
              <a:rPr lang="en-US" altLang="zh-TW" dirty="0" err="1"/>
              <a:t>oneMillion</a:t>
            </a:r>
            <a:r>
              <a:rPr lang="en-US" altLang="zh-TW" dirty="0"/>
              <a:t> = 1_000_000</a:t>
            </a:r>
          </a:p>
          <a:p>
            <a:pPr marL="0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oneMillion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輸出為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b="1" dirty="0"/>
              <a:t>1000000</a:t>
            </a:r>
            <a:endParaRPr lang="zh-TW" altLang="zh-TW" dirty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8211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1567</Words>
  <Application>Microsoft Office PowerPoint</Application>
  <PresentationFormat>寬螢幕</PresentationFormat>
  <Paragraphs>245</Paragraphs>
  <Slides>31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9" baseType="lpstr">
      <vt:lpstr>等线</vt:lpstr>
      <vt:lpstr>新細明體</vt:lpstr>
      <vt:lpstr>Arial</vt:lpstr>
      <vt:lpstr>Calibri</vt:lpstr>
      <vt:lpstr>Calibri Light</vt:lpstr>
      <vt:lpstr>Mangal</vt:lpstr>
      <vt:lpstr>Wingdings</vt:lpstr>
      <vt:lpstr>Office 佈景主題</vt:lpstr>
      <vt:lpstr>Ch02.變數、常數以及資料型態</vt:lpstr>
      <vt:lpstr>2.1 變數與常數 </vt:lpstr>
      <vt:lpstr>2.2 資料型態</vt:lpstr>
      <vt:lpstr>各種資料型態所佔的byte數及其表示範圍 </vt:lpstr>
      <vt:lpstr>範例程式</vt:lpstr>
      <vt:lpstr>輸出結果</vt:lpstr>
      <vt:lpstr>2.3 宣告變數與常數</vt:lpstr>
      <vt:lpstr>PowerPoint 簡報</vt:lpstr>
      <vt:lpstr>PowerPoint 簡報</vt:lpstr>
      <vt:lpstr>PowerPoint 簡報</vt:lpstr>
      <vt:lpstr>PowerPoint 簡報</vt:lpstr>
      <vt:lpstr>2.4 印出變數與常數 </vt:lpstr>
      <vt:lpstr>PowerPoint 簡報</vt:lpstr>
      <vt:lpstr>2.5 註解敘述</vt:lpstr>
      <vt:lpstr>2.6 分號</vt:lpstr>
      <vt:lpstr>2.7 字串型態</vt:lpstr>
      <vt:lpstr>轉義字元</vt:lpstr>
      <vt:lpstr>2.7.1 常用的字串函式 </vt:lpstr>
      <vt:lpstr>PowerPoint 簡報</vt:lpstr>
      <vt:lpstr>PowerPoint 簡報</vt:lpstr>
      <vt:lpstr>PowerPoint 簡報</vt:lpstr>
      <vt:lpstr>PowerPoint 簡報</vt:lpstr>
      <vt:lpstr>PowerPoint 簡報</vt:lpstr>
      <vt:lpstr>其他函式</vt:lpstr>
      <vt:lpstr>PowerPoint 簡報</vt:lpstr>
      <vt:lpstr>2.7.2 字串是屬於值型態</vt:lpstr>
      <vt:lpstr>範例程式</vt:lpstr>
      <vt:lpstr>輸出結果</vt:lpstr>
      <vt:lpstr>2.8 選項型態(optional type)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Ch02.變數、常數以及資料型態</dc:title>
  <dc:creator>Microsoft Office 使用者</dc:creator>
  <cp:lastModifiedBy>tony_tsai 蔡彤孟</cp:lastModifiedBy>
  <cp:revision>38</cp:revision>
  <dcterms:created xsi:type="dcterms:W3CDTF">2018-02-10T22:18:41Z</dcterms:created>
  <dcterms:modified xsi:type="dcterms:W3CDTF">2018-02-23T08:05:21Z</dcterms:modified>
</cp:coreProperties>
</file>